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3" r:id="rId4"/>
    <p:sldId id="264" r:id="rId5"/>
    <p:sldId id="265" r:id="rId6"/>
    <p:sldId id="266" r:id="rId7"/>
    <p:sldId id="267" r:id="rId8"/>
    <p:sldId id="268" r:id="rId9"/>
    <p:sldId id="29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9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A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4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83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58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737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42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81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00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58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8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29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5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anghee-lee.tistory.com/37" TargetMode="External"/><Relationship Id="rId13" Type="http://schemas.openxmlformats.org/officeDocument/2006/relationships/hyperlink" Target="https://fractaldle.medium.com/mask-r-cnn-unmasked-c029aa2f1296" TargetMode="External"/><Relationship Id="rId18" Type="http://schemas.openxmlformats.org/officeDocument/2006/relationships/hyperlink" Target="https://www.kaggle.com/c/sartorius-cell-instance-segmentation/discussion/298002" TargetMode="External"/><Relationship Id="rId3" Type="http://schemas.openxmlformats.org/officeDocument/2006/relationships/hyperlink" Target="https://arxiv.org/abs/1506.01497" TargetMode="External"/><Relationship Id="rId7" Type="http://schemas.openxmlformats.org/officeDocument/2006/relationships/hyperlink" Target="https://ganghee-lee.tistory.com/36" TargetMode="External"/><Relationship Id="rId12" Type="http://schemas.openxmlformats.org/officeDocument/2006/relationships/hyperlink" Target="https://herbwood.tistory.com/20" TargetMode="External"/><Relationship Id="rId17" Type="http://schemas.openxmlformats.org/officeDocument/2006/relationships/hyperlink" Target="https://medium.com/@hirotoschwert/digging-into-detectron-2-part-5-6e220d762f9" TargetMode="External"/><Relationship Id="rId2" Type="http://schemas.openxmlformats.org/officeDocument/2006/relationships/hyperlink" Target="https://arxiv.org/abs/1703.06870" TargetMode="External"/><Relationship Id="rId16" Type="http://schemas.openxmlformats.org/officeDocument/2006/relationships/hyperlink" Target="https://powerofsummary.tistory.com/17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nghee-lee.tistory.com/35" TargetMode="External"/><Relationship Id="rId11" Type="http://schemas.openxmlformats.org/officeDocument/2006/relationships/hyperlink" Target="https://www.telesens.co/2018/03/11/object-detection-and-classification-using-r-cnns/#Implementation_Details_Training" TargetMode="External"/><Relationship Id="rId5" Type="http://schemas.openxmlformats.org/officeDocument/2006/relationships/hyperlink" Target="https://arxiv.org/abs/1504.08083" TargetMode="External"/><Relationship Id="rId15" Type="http://schemas.openxmlformats.org/officeDocument/2006/relationships/hyperlink" Target="https://herbwood.tistory.com/18" TargetMode="External"/><Relationship Id="rId10" Type="http://schemas.openxmlformats.org/officeDocument/2006/relationships/hyperlink" Target="https://herbwood.tistory.com/10" TargetMode="External"/><Relationship Id="rId19" Type="http://schemas.openxmlformats.org/officeDocument/2006/relationships/hyperlink" Target="https://www.kaggle.com/namgalielei/maskrcnn-v21-v16-ensemble-stage2catboost/notebook" TargetMode="External"/><Relationship Id="rId4" Type="http://schemas.openxmlformats.org/officeDocument/2006/relationships/hyperlink" Target="https://arxiv.org/abs/1612.03144" TargetMode="External"/><Relationship Id="rId9" Type="http://schemas.openxmlformats.org/officeDocument/2006/relationships/hyperlink" Target="https://deep-learning-study.tistory.com/464" TargetMode="External"/><Relationship Id="rId14" Type="http://schemas.openxmlformats.org/officeDocument/2006/relationships/hyperlink" Target="https://towardsdatascience.com/understanding-region-of-interest-part-2-roi-align-and-roi-warp-f795196fc19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그룹 320"/>
          <p:cNvGrpSpPr/>
          <p:nvPr/>
        </p:nvGrpSpPr>
        <p:grpSpPr>
          <a:xfrm>
            <a:off x="9350945" y="3685081"/>
            <a:ext cx="1414076" cy="485393"/>
            <a:chOff x="7872269" y="3685083"/>
            <a:chExt cx="1414076" cy="485393"/>
          </a:xfrm>
        </p:grpSpPr>
        <p:sp>
          <p:nvSpPr>
            <p:cNvPr id="322" name="타원 321"/>
            <p:cNvSpPr/>
            <p:nvPr/>
          </p:nvSpPr>
          <p:spPr>
            <a:xfrm>
              <a:off x="7872269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3" name="타원 322"/>
            <p:cNvSpPr/>
            <p:nvPr/>
          </p:nvSpPr>
          <p:spPr>
            <a:xfrm>
              <a:off x="8019906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4" name="타원 323"/>
            <p:cNvSpPr/>
            <p:nvPr/>
          </p:nvSpPr>
          <p:spPr>
            <a:xfrm>
              <a:off x="8167543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5" name="타원 324"/>
            <p:cNvSpPr/>
            <p:nvPr/>
          </p:nvSpPr>
          <p:spPr>
            <a:xfrm>
              <a:off x="8315180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6" name="타원 325"/>
            <p:cNvSpPr/>
            <p:nvPr/>
          </p:nvSpPr>
          <p:spPr>
            <a:xfrm>
              <a:off x="8462817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7" name="타원 326"/>
            <p:cNvSpPr/>
            <p:nvPr/>
          </p:nvSpPr>
          <p:spPr>
            <a:xfrm>
              <a:off x="8610454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8" name="타원 327"/>
            <p:cNvSpPr/>
            <p:nvPr/>
          </p:nvSpPr>
          <p:spPr>
            <a:xfrm>
              <a:off x="8758091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9" name="타원 328"/>
            <p:cNvSpPr/>
            <p:nvPr/>
          </p:nvSpPr>
          <p:spPr>
            <a:xfrm>
              <a:off x="8905728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0" name="타원 329"/>
            <p:cNvSpPr/>
            <p:nvPr/>
          </p:nvSpPr>
          <p:spPr>
            <a:xfrm>
              <a:off x="9053365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1" name="타원 330"/>
            <p:cNvSpPr/>
            <p:nvPr/>
          </p:nvSpPr>
          <p:spPr>
            <a:xfrm>
              <a:off x="9201002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2" name="타원 331"/>
            <p:cNvSpPr/>
            <p:nvPr/>
          </p:nvSpPr>
          <p:spPr>
            <a:xfrm>
              <a:off x="7872269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3" name="타원 332"/>
            <p:cNvSpPr/>
            <p:nvPr/>
          </p:nvSpPr>
          <p:spPr>
            <a:xfrm>
              <a:off x="8019906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4" name="타원 333"/>
            <p:cNvSpPr/>
            <p:nvPr/>
          </p:nvSpPr>
          <p:spPr>
            <a:xfrm>
              <a:off x="8167543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5" name="타원 334"/>
            <p:cNvSpPr/>
            <p:nvPr/>
          </p:nvSpPr>
          <p:spPr>
            <a:xfrm>
              <a:off x="8315180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6" name="타원 335"/>
            <p:cNvSpPr/>
            <p:nvPr/>
          </p:nvSpPr>
          <p:spPr>
            <a:xfrm>
              <a:off x="8462817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8610454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타원 337"/>
            <p:cNvSpPr/>
            <p:nvPr/>
          </p:nvSpPr>
          <p:spPr>
            <a:xfrm>
              <a:off x="8758091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타원 338"/>
            <p:cNvSpPr/>
            <p:nvPr/>
          </p:nvSpPr>
          <p:spPr>
            <a:xfrm>
              <a:off x="8905728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타원 339"/>
            <p:cNvSpPr/>
            <p:nvPr/>
          </p:nvSpPr>
          <p:spPr>
            <a:xfrm>
              <a:off x="9053365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1" name="타원 340"/>
            <p:cNvSpPr/>
            <p:nvPr/>
          </p:nvSpPr>
          <p:spPr>
            <a:xfrm>
              <a:off x="9201002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2" name="타원 341"/>
            <p:cNvSpPr/>
            <p:nvPr/>
          </p:nvSpPr>
          <p:spPr>
            <a:xfrm>
              <a:off x="7872269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8019906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4" name="타원 343"/>
            <p:cNvSpPr/>
            <p:nvPr/>
          </p:nvSpPr>
          <p:spPr>
            <a:xfrm>
              <a:off x="8167543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5" name="타원 344"/>
            <p:cNvSpPr/>
            <p:nvPr/>
          </p:nvSpPr>
          <p:spPr>
            <a:xfrm>
              <a:off x="8315180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6" name="타원 345"/>
            <p:cNvSpPr/>
            <p:nvPr/>
          </p:nvSpPr>
          <p:spPr>
            <a:xfrm>
              <a:off x="8462817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7" name="타원 346"/>
            <p:cNvSpPr/>
            <p:nvPr/>
          </p:nvSpPr>
          <p:spPr>
            <a:xfrm>
              <a:off x="8610454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8" name="타원 347"/>
            <p:cNvSpPr/>
            <p:nvPr/>
          </p:nvSpPr>
          <p:spPr>
            <a:xfrm>
              <a:off x="8758091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9" name="타원 348"/>
            <p:cNvSpPr/>
            <p:nvPr/>
          </p:nvSpPr>
          <p:spPr>
            <a:xfrm>
              <a:off x="8905728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0" name="타원 349"/>
            <p:cNvSpPr/>
            <p:nvPr/>
          </p:nvSpPr>
          <p:spPr>
            <a:xfrm>
              <a:off x="9053365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1" name="타원 350"/>
            <p:cNvSpPr/>
            <p:nvPr/>
          </p:nvSpPr>
          <p:spPr>
            <a:xfrm>
              <a:off x="9201002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2" name="타원 351"/>
            <p:cNvSpPr/>
            <p:nvPr/>
          </p:nvSpPr>
          <p:spPr>
            <a:xfrm>
              <a:off x="7872269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3" name="타원 352"/>
            <p:cNvSpPr/>
            <p:nvPr/>
          </p:nvSpPr>
          <p:spPr>
            <a:xfrm>
              <a:off x="8019906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8167543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타원 354"/>
            <p:cNvSpPr/>
            <p:nvPr/>
          </p:nvSpPr>
          <p:spPr>
            <a:xfrm>
              <a:off x="8315180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타원 355"/>
            <p:cNvSpPr/>
            <p:nvPr/>
          </p:nvSpPr>
          <p:spPr>
            <a:xfrm>
              <a:off x="8462817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7" name="타원 356"/>
            <p:cNvSpPr/>
            <p:nvPr/>
          </p:nvSpPr>
          <p:spPr>
            <a:xfrm>
              <a:off x="8610454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8" name="타원 357"/>
            <p:cNvSpPr/>
            <p:nvPr/>
          </p:nvSpPr>
          <p:spPr>
            <a:xfrm>
              <a:off x="8758091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8905728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0" name="타원 359"/>
            <p:cNvSpPr/>
            <p:nvPr/>
          </p:nvSpPr>
          <p:spPr>
            <a:xfrm>
              <a:off x="9053365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1" name="타원 360"/>
            <p:cNvSpPr/>
            <p:nvPr/>
          </p:nvSpPr>
          <p:spPr>
            <a:xfrm>
              <a:off x="9201002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829001" y="2295988"/>
            <a:ext cx="7536050" cy="2160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>
                <a:solidFill>
                  <a:srgbClr val="44546A">
                    <a:lumMod val="75000"/>
                  </a:srgbClr>
                </a:solidFill>
              </a:rPr>
              <a:t>Satorius -</a:t>
            </a:r>
          </a:p>
          <a:p>
            <a:pPr>
              <a:lnSpc>
                <a:spcPct val="150000"/>
              </a:lnSpc>
            </a:pPr>
            <a:r>
              <a:rPr lang="en-US" altLang="ko-KR" sz="4000" b="1">
                <a:solidFill>
                  <a:srgbClr val="44546A">
                    <a:lumMod val="75000"/>
                  </a:srgbClr>
                </a:solidFill>
              </a:rPr>
              <a:t>Cell instance segmentation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44546A">
                    <a:lumMod val="60000"/>
                    <a:lumOff val="40000"/>
                  </a:srgbClr>
                </a:solidFill>
              </a:rPr>
              <a:t>캐글코리아 스터디</a:t>
            </a:r>
            <a:r>
              <a:rPr lang="en-US" altLang="ko-KR" sz="1100">
                <a:solidFill>
                  <a:srgbClr val="44546A">
                    <a:lumMod val="60000"/>
                    <a:lumOff val="40000"/>
                  </a:srgbClr>
                </a:solidFill>
              </a:rPr>
              <a:t>,</a:t>
            </a:r>
            <a:r>
              <a:rPr lang="ko-KR" altLang="en-US" sz="1100">
                <a:solidFill>
                  <a:srgbClr val="44546A">
                    <a:lumMod val="60000"/>
                    <a:lumOff val="40000"/>
                  </a:srgbClr>
                </a:solidFill>
              </a:rPr>
              <a:t> 김영민</a:t>
            </a:r>
            <a:r>
              <a:rPr lang="en-US" altLang="ko-KR" sz="1100">
                <a:solidFill>
                  <a:srgbClr val="44546A">
                    <a:lumMod val="60000"/>
                    <a:lumOff val="40000"/>
                  </a:srgbClr>
                </a:solidFill>
              </a:rPr>
              <a:t>(cytotoxicity8@kaist.ac.kr)</a:t>
            </a:r>
            <a:endParaRPr lang="ko-KR" altLang="en-US" sz="36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64" name="자유형 363"/>
          <p:cNvSpPr/>
          <p:nvPr/>
        </p:nvSpPr>
        <p:spPr>
          <a:xfrm>
            <a:off x="3239854" y="5718912"/>
            <a:ext cx="1987296" cy="1139088"/>
          </a:xfrm>
          <a:custGeom>
            <a:avLst/>
            <a:gdLst>
              <a:gd name="connsiteX0" fmla="*/ 993648 w 1987296"/>
              <a:gd name="connsiteY0" fmla="*/ 0 h 1139088"/>
              <a:gd name="connsiteX1" fmla="*/ 1987296 w 1987296"/>
              <a:gd name="connsiteY1" fmla="*/ 993648 h 1139088"/>
              <a:gd name="connsiteX2" fmla="*/ 1972635 w 1987296"/>
              <a:gd name="connsiteY2" fmla="*/ 1139088 h 1139088"/>
              <a:gd name="connsiteX3" fmla="*/ 1685078 w 1987296"/>
              <a:gd name="connsiteY3" fmla="*/ 1139088 h 1139088"/>
              <a:gd name="connsiteX4" fmla="*/ 1686012 w 1987296"/>
              <a:gd name="connsiteY4" fmla="*/ 1136077 h 1139088"/>
              <a:gd name="connsiteX5" fmla="*/ 1700370 w 1987296"/>
              <a:gd name="connsiteY5" fmla="*/ 993648 h 1139088"/>
              <a:gd name="connsiteX6" fmla="*/ 993648 w 1987296"/>
              <a:gd name="connsiteY6" fmla="*/ 286926 h 1139088"/>
              <a:gd name="connsiteX7" fmla="*/ 286926 w 1987296"/>
              <a:gd name="connsiteY7" fmla="*/ 993648 h 1139088"/>
              <a:gd name="connsiteX8" fmla="*/ 301284 w 1987296"/>
              <a:gd name="connsiteY8" fmla="*/ 1136077 h 1139088"/>
              <a:gd name="connsiteX9" fmla="*/ 302219 w 1987296"/>
              <a:gd name="connsiteY9" fmla="*/ 1139088 h 1139088"/>
              <a:gd name="connsiteX10" fmla="*/ 14662 w 1987296"/>
              <a:gd name="connsiteY10" fmla="*/ 1139088 h 1139088"/>
              <a:gd name="connsiteX11" fmla="*/ 0 w 1987296"/>
              <a:gd name="connsiteY11" fmla="*/ 993648 h 1139088"/>
              <a:gd name="connsiteX12" fmla="*/ 993648 w 1987296"/>
              <a:gd name="connsiteY12" fmla="*/ 0 h 113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7296" h="1139088">
                <a:moveTo>
                  <a:pt x="993648" y="0"/>
                </a:moveTo>
                <a:cubicBezTo>
                  <a:pt x="1542425" y="0"/>
                  <a:pt x="1987296" y="444871"/>
                  <a:pt x="1987296" y="993648"/>
                </a:cubicBezTo>
                <a:lnTo>
                  <a:pt x="1972635" y="1139088"/>
                </a:lnTo>
                <a:lnTo>
                  <a:pt x="1685078" y="1139088"/>
                </a:lnTo>
                <a:lnTo>
                  <a:pt x="1686012" y="1136077"/>
                </a:lnTo>
                <a:cubicBezTo>
                  <a:pt x="1695426" y="1090072"/>
                  <a:pt x="1700370" y="1042437"/>
                  <a:pt x="1700370" y="993648"/>
                </a:cubicBezTo>
                <a:cubicBezTo>
                  <a:pt x="1700370" y="603336"/>
                  <a:pt x="1383960" y="286926"/>
                  <a:pt x="993648" y="286926"/>
                </a:cubicBezTo>
                <a:cubicBezTo>
                  <a:pt x="603336" y="286926"/>
                  <a:pt x="286926" y="603336"/>
                  <a:pt x="286926" y="993648"/>
                </a:cubicBezTo>
                <a:cubicBezTo>
                  <a:pt x="286926" y="1042437"/>
                  <a:pt x="291870" y="1090072"/>
                  <a:pt x="301284" y="1136077"/>
                </a:cubicBezTo>
                <a:lnTo>
                  <a:pt x="302219" y="1139088"/>
                </a:lnTo>
                <a:lnTo>
                  <a:pt x="14662" y="1139088"/>
                </a:lnTo>
                <a:lnTo>
                  <a:pt x="0" y="993648"/>
                </a:lnTo>
                <a:cubicBezTo>
                  <a:pt x="0" y="444871"/>
                  <a:pt x="444871" y="0"/>
                  <a:pt x="993648" y="0"/>
                </a:cubicBezTo>
                <a:close/>
              </a:path>
            </a:pathLst>
          </a:custGeom>
          <a:solidFill>
            <a:srgbClr val="A4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2" name="자유형 361"/>
          <p:cNvSpPr/>
          <p:nvPr/>
        </p:nvSpPr>
        <p:spPr>
          <a:xfrm>
            <a:off x="580303" y="0"/>
            <a:ext cx="1544782" cy="914401"/>
          </a:xfrm>
          <a:custGeom>
            <a:avLst/>
            <a:gdLst>
              <a:gd name="connsiteX0" fmla="*/ 14316 w 1544782"/>
              <a:gd name="connsiteY0" fmla="*/ 0 h 914401"/>
              <a:gd name="connsiteX1" fmla="*/ 245280 w 1544782"/>
              <a:gd name="connsiteY1" fmla="*/ 0 h 914401"/>
              <a:gd name="connsiteX2" fmla="*/ 235483 w 1544782"/>
              <a:gd name="connsiteY2" fmla="*/ 31561 h 914401"/>
              <a:gd name="connsiteX3" fmla="*/ 224349 w 1544782"/>
              <a:gd name="connsiteY3" fmla="*/ 142010 h 914401"/>
              <a:gd name="connsiteX4" fmla="*/ 772391 w 1544782"/>
              <a:gd name="connsiteY4" fmla="*/ 690052 h 914401"/>
              <a:gd name="connsiteX5" fmla="*/ 1320433 w 1544782"/>
              <a:gd name="connsiteY5" fmla="*/ 142010 h 914401"/>
              <a:gd name="connsiteX6" fmla="*/ 1309299 w 1544782"/>
              <a:gd name="connsiteY6" fmla="*/ 31561 h 914401"/>
              <a:gd name="connsiteX7" fmla="*/ 1299502 w 1544782"/>
              <a:gd name="connsiteY7" fmla="*/ 0 h 914401"/>
              <a:gd name="connsiteX8" fmla="*/ 1530466 w 1544782"/>
              <a:gd name="connsiteY8" fmla="*/ 0 h 914401"/>
              <a:gd name="connsiteX9" fmla="*/ 1544782 w 1544782"/>
              <a:gd name="connsiteY9" fmla="*/ 142010 h 914401"/>
              <a:gd name="connsiteX10" fmla="*/ 772391 w 1544782"/>
              <a:gd name="connsiteY10" fmla="*/ 914401 h 914401"/>
              <a:gd name="connsiteX11" fmla="*/ 0 w 1544782"/>
              <a:gd name="connsiteY11" fmla="*/ 14201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44782" h="914401">
                <a:moveTo>
                  <a:pt x="14316" y="0"/>
                </a:moveTo>
                <a:lnTo>
                  <a:pt x="245280" y="0"/>
                </a:lnTo>
                <a:lnTo>
                  <a:pt x="235483" y="31561"/>
                </a:lnTo>
                <a:cubicBezTo>
                  <a:pt x="228183" y="67237"/>
                  <a:pt x="224349" y="104176"/>
                  <a:pt x="224349" y="142010"/>
                </a:cubicBezTo>
                <a:cubicBezTo>
                  <a:pt x="224349" y="444685"/>
                  <a:pt x="469716" y="690052"/>
                  <a:pt x="772391" y="690052"/>
                </a:cubicBezTo>
                <a:cubicBezTo>
                  <a:pt x="1075066" y="690052"/>
                  <a:pt x="1320433" y="444685"/>
                  <a:pt x="1320433" y="142010"/>
                </a:cubicBezTo>
                <a:cubicBezTo>
                  <a:pt x="1320433" y="104176"/>
                  <a:pt x="1316599" y="67237"/>
                  <a:pt x="1309299" y="31561"/>
                </a:cubicBezTo>
                <a:lnTo>
                  <a:pt x="1299502" y="0"/>
                </a:lnTo>
                <a:lnTo>
                  <a:pt x="1530466" y="0"/>
                </a:lnTo>
                <a:lnTo>
                  <a:pt x="1544782" y="142010"/>
                </a:lnTo>
                <a:cubicBezTo>
                  <a:pt x="1544782" y="568590"/>
                  <a:pt x="1198971" y="914401"/>
                  <a:pt x="772391" y="914401"/>
                </a:cubicBezTo>
                <a:cubicBezTo>
                  <a:pt x="345811" y="914401"/>
                  <a:pt x="0" y="568590"/>
                  <a:pt x="0" y="142010"/>
                </a:cubicBezTo>
                <a:close/>
              </a:path>
            </a:pathLst>
          </a:custGeom>
          <a:solidFill>
            <a:srgbClr val="FF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6" name="자유형 365"/>
          <p:cNvSpPr/>
          <p:nvPr/>
        </p:nvSpPr>
        <p:spPr>
          <a:xfrm>
            <a:off x="11460154" y="3659115"/>
            <a:ext cx="731847" cy="1268920"/>
          </a:xfrm>
          <a:custGeom>
            <a:avLst/>
            <a:gdLst>
              <a:gd name="connsiteX0" fmla="*/ 634460 w 731847"/>
              <a:gd name="connsiteY0" fmla="*/ 0 h 1268920"/>
              <a:gd name="connsiteX1" fmla="*/ 731847 w 731847"/>
              <a:gd name="connsiteY1" fmla="*/ 9818 h 1268920"/>
              <a:gd name="connsiteX2" fmla="*/ 731847 w 731847"/>
              <a:gd name="connsiteY2" fmla="*/ 168863 h 1268920"/>
              <a:gd name="connsiteX3" fmla="*/ 730336 w 731847"/>
              <a:gd name="connsiteY3" fmla="*/ 168394 h 1268920"/>
              <a:gd name="connsiteX4" fmla="*/ 634460 w 731847"/>
              <a:gd name="connsiteY4" fmla="*/ 158729 h 1268920"/>
              <a:gd name="connsiteX5" fmla="*/ 158729 w 731847"/>
              <a:gd name="connsiteY5" fmla="*/ 634460 h 1268920"/>
              <a:gd name="connsiteX6" fmla="*/ 634460 w 731847"/>
              <a:gd name="connsiteY6" fmla="*/ 1110191 h 1268920"/>
              <a:gd name="connsiteX7" fmla="*/ 730336 w 731847"/>
              <a:gd name="connsiteY7" fmla="*/ 1100526 h 1268920"/>
              <a:gd name="connsiteX8" fmla="*/ 731847 w 731847"/>
              <a:gd name="connsiteY8" fmla="*/ 1100057 h 1268920"/>
              <a:gd name="connsiteX9" fmla="*/ 731847 w 731847"/>
              <a:gd name="connsiteY9" fmla="*/ 1259103 h 1268920"/>
              <a:gd name="connsiteX10" fmla="*/ 634460 w 731847"/>
              <a:gd name="connsiteY10" fmla="*/ 1268920 h 1268920"/>
              <a:gd name="connsiteX11" fmla="*/ 0 w 731847"/>
              <a:gd name="connsiteY11" fmla="*/ 634460 h 1268920"/>
              <a:gd name="connsiteX12" fmla="*/ 634460 w 731847"/>
              <a:gd name="connsiteY12" fmla="*/ 0 h 126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1847" h="1268920">
                <a:moveTo>
                  <a:pt x="634460" y="0"/>
                </a:moveTo>
                <a:lnTo>
                  <a:pt x="731847" y="9818"/>
                </a:lnTo>
                <a:lnTo>
                  <a:pt x="731847" y="168863"/>
                </a:lnTo>
                <a:lnTo>
                  <a:pt x="730336" y="168394"/>
                </a:lnTo>
                <a:cubicBezTo>
                  <a:pt x="699367" y="162057"/>
                  <a:pt x="667302" y="158729"/>
                  <a:pt x="634460" y="158729"/>
                </a:cubicBezTo>
                <a:cubicBezTo>
                  <a:pt x="371721" y="158729"/>
                  <a:pt x="158729" y="371721"/>
                  <a:pt x="158729" y="634460"/>
                </a:cubicBezTo>
                <a:cubicBezTo>
                  <a:pt x="158729" y="897199"/>
                  <a:pt x="371721" y="1110191"/>
                  <a:pt x="634460" y="1110191"/>
                </a:cubicBezTo>
                <a:cubicBezTo>
                  <a:pt x="667302" y="1110191"/>
                  <a:pt x="699367" y="1106863"/>
                  <a:pt x="730336" y="1100526"/>
                </a:cubicBezTo>
                <a:lnTo>
                  <a:pt x="731847" y="1100057"/>
                </a:lnTo>
                <a:lnTo>
                  <a:pt x="731847" y="1259103"/>
                </a:lnTo>
                <a:lnTo>
                  <a:pt x="634460" y="1268920"/>
                </a:lnTo>
                <a:cubicBezTo>
                  <a:pt x="284057" y="1268920"/>
                  <a:pt x="0" y="984863"/>
                  <a:pt x="0" y="634460"/>
                </a:cubicBezTo>
                <a:cubicBezTo>
                  <a:pt x="0" y="284057"/>
                  <a:pt x="284057" y="0"/>
                  <a:pt x="634460" y="0"/>
                </a:cubicBezTo>
                <a:close/>
              </a:path>
            </a:pathLst>
          </a:custGeom>
          <a:solidFill>
            <a:srgbClr val="FFE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40338" y="4809163"/>
            <a:ext cx="237743" cy="237743"/>
          </a:xfrm>
          <a:prstGeom prst="ellipse">
            <a:avLst/>
          </a:prstGeom>
          <a:solidFill>
            <a:srgbClr val="B67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33502" y="795528"/>
            <a:ext cx="237743" cy="237743"/>
          </a:xfrm>
          <a:prstGeom prst="ellipse">
            <a:avLst/>
          </a:prstGeom>
          <a:solidFill>
            <a:srgbClr val="FFD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938574" y="5250939"/>
            <a:ext cx="237743" cy="237743"/>
          </a:xfrm>
          <a:prstGeom prst="ellipse">
            <a:avLst/>
          </a:prstGeom>
          <a:solidFill>
            <a:srgbClr val="E05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7" name="자유형 366"/>
          <p:cNvSpPr/>
          <p:nvPr/>
        </p:nvSpPr>
        <p:spPr>
          <a:xfrm>
            <a:off x="10216895" y="5698667"/>
            <a:ext cx="1975106" cy="1159333"/>
          </a:xfrm>
          <a:custGeom>
            <a:avLst/>
            <a:gdLst>
              <a:gd name="connsiteX0" fmla="*/ 1098063 w 1975106"/>
              <a:gd name="connsiteY0" fmla="*/ 0 h 1159333"/>
              <a:gd name="connsiteX1" fmla="*/ 1945382 w 1975106"/>
              <a:gd name="connsiteY1" fmla="*/ 399593 h 1159333"/>
              <a:gd name="connsiteX2" fmla="*/ 1975106 w 1975106"/>
              <a:gd name="connsiteY2" fmla="*/ 439343 h 1159333"/>
              <a:gd name="connsiteX3" fmla="*/ 1975106 w 1975106"/>
              <a:gd name="connsiteY3" fmla="*/ 1159333 h 1159333"/>
              <a:gd name="connsiteX4" fmla="*/ 1639906 w 1975106"/>
              <a:gd name="connsiteY4" fmla="*/ 1159333 h 1159333"/>
              <a:gd name="connsiteX5" fmla="*/ 1646083 w 1975106"/>
              <a:gd name="connsiteY5" fmla="*/ 1098063 h 1159333"/>
              <a:gd name="connsiteX6" fmla="*/ 1098062 w 1975106"/>
              <a:gd name="connsiteY6" fmla="*/ 550042 h 1159333"/>
              <a:gd name="connsiteX7" fmla="*/ 550041 w 1975106"/>
              <a:gd name="connsiteY7" fmla="*/ 1098063 h 1159333"/>
              <a:gd name="connsiteX8" fmla="*/ 556218 w 1975106"/>
              <a:gd name="connsiteY8" fmla="*/ 1159333 h 1159333"/>
              <a:gd name="connsiteX9" fmla="*/ 3094 w 1975106"/>
              <a:gd name="connsiteY9" fmla="*/ 1159333 h 1159333"/>
              <a:gd name="connsiteX10" fmla="*/ 0 w 1975106"/>
              <a:gd name="connsiteY10" fmla="*/ 1098063 h 1159333"/>
              <a:gd name="connsiteX11" fmla="*/ 1098063 w 1975106"/>
              <a:gd name="connsiteY11" fmla="*/ 0 h 115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75106" h="1159333">
                <a:moveTo>
                  <a:pt x="1098063" y="0"/>
                </a:moveTo>
                <a:cubicBezTo>
                  <a:pt x="1439187" y="0"/>
                  <a:pt x="1743981" y="155552"/>
                  <a:pt x="1945382" y="399593"/>
                </a:cubicBezTo>
                <a:lnTo>
                  <a:pt x="1975106" y="439343"/>
                </a:lnTo>
                <a:lnTo>
                  <a:pt x="1975106" y="1159333"/>
                </a:lnTo>
                <a:lnTo>
                  <a:pt x="1639906" y="1159333"/>
                </a:lnTo>
                <a:lnTo>
                  <a:pt x="1646083" y="1098063"/>
                </a:lnTo>
                <a:cubicBezTo>
                  <a:pt x="1646083" y="795399"/>
                  <a:pt x="1400726" y="550042"/>
                  <a:pt x="1098062" y="550042"/>
                </a:cubicBezTo>
                <a:cubicBezTo>
                  <a:pt x="795398" y="550042"/>
                  <a:pt x="550041" y="795399"/>
                  <a:pt x="550041" y="1098063"/>
                </a:cubicBezTo>
                <a:lnTo>
                  <a:pt x="556218" y="1159333"/>
                </a:lnTo>
                <a:lnTo>
                  <a:pt x="3094" y="1159333"/>
                </a:lnTo>
                <a:lnTo>
                  <a:pt x="0" y="1098063"/>
                </a:lnTo>
                <a:cubicBezTo>
                  <a:pt x="0" y="491620"/>
                  <a:pt x="491620" y="0"/>
                  <a:pt x="1098063" y="0"/>
                </a:cubicBezTo>
                <a:close/>
              </a:path>
            </a:pathLst>
          </a:custGeom>
          <a:solidFill>
            <a:srgbClr val="FFE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678498" y="576072"/>
            <a:ext cx="237743" cy="2377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37943" y="6044636"/>
            <a:ext cx="1414076" cy="752093"/>
            <a:chOff x="2928577" y="1230235"/>
            <a:chExt cx="1414076" cy="752093"/>
          </a:xfrm>
        </p:grpSpPr>
        <p:sp>
          <p:nvSpPr>
            <p:cNvPr id="15" name="타원 14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453757" y="61722"/>
            <a:ext cx="1414076" cy="752093"/>
            <a:chOff x="2928577" y="1230235"/>
            <a:chExt cx="1414076" cy="752093"/>
          </a:xfrm>
        </p:grpSpPr>
        <p:sp>
          <p:nvSpPr>
            <p:cNvPr id="77" name="타원 76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타원 110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타원 132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37943" y="5244536"/>
            <a:ext cx="1414076" cy="752093"/>
            <a:chOff x="2928577" y="1230235"/>
            <a:chExt cx="1414076" cy="752093"/>
          </a:xfrm>
        </p:grpSpPr>
        <p:sp>
          <p:nvSpPr>
            <p:cNvPr id="138" name="타원 137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타원 141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타원 146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타원 149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타원 154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타원 156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타원 159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타원 160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타원 161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타원 162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타원 163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타원 165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타원 166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타원 167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타원 168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타원 169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타원 170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타원 171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타원 175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타원 178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타원 180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타원 183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타원 184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타원 185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타원 186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타원 187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타원 188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타원 189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타원 190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타원 191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타원 192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타원 193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타원 194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타원 195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타원 196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0" name="그룹 319"/>
          <p:cNvGrpSpPr/>
          <p:nvPr/>
        </p:nvGrpSpPr>
        <p:grpSpPr>
          <a:xfrm>
            <a:off x="7872269" y="3685083"/>
            <a:ext cx="1414076" cy="485393"/>
            <a:chOff x="7872269" y="3685083"/>
            <a:chExt cx="1414076" cy="485393"/>
          </a:xfrm>
        </p:grpSpPr>
        <p:sp>
          <p:nvSpPr>
            <p:cNvPr id="199" name="타원 198"/>
            <p:cNvSpPr/>
            <p:nvPr/>
          </p:nvSpPr>
          <p:spPr>
            <a:xfrm>
              <a:off x="7872269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타원 199"/>
            <p:cNvSpPr/>
            <p:nvPr/>
          </p:nvSpPr>
          <p:spPr>
            <a:xfrm>
              <a:off x="8019906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타원 200"/>
            <p:cNvSpPr/>
            <p:nvPr/>
          </p:nvSpPr>
          <p:spPr>
            <a:xfrm>
              <a:off x="8167543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타원 201"/>
            <p:cNvSpPr/>
            <p:nvPr/>
          </p:nvSpPr>
          <p:spPr>
            <a:xfrm>
              <a:off x="8315180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타원 202"/>
            <p:cNvSpPr/>
            <p:nvPr/>
          </p:nvSpPr>
          <p:spPr>
            <a:xfrm>
              <a:off x="8462817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타원 203"/>
            <p:cNvSpPr/>
            <p:nvPr/>
          </p:nvSpPr>
          <p:spPr>
            <a:xfrm>
              <a:off x="8610454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타원 204"/>
            <p:cNvSpPr/>
            <p:nvPr/>
          </p:nvSpPr>
          <p:spPr>
            <a:xfrm>
              <a:off x="8758091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타원 205"/>
            <p:cNvSpPr/>
            <p:nvPr/>
          </p:nvSpPr>
          <p:spPr>
            <a:xfrm>
              <a:off x="8905728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타원 206"/>
            <p:cNvSpPr/>
            <p:nvPr/>
          </p:nvSpPr>
          <p:spPr>
            <a:xfrm>
              <a:off x="9053365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타원 207"/>
            <p:cNvSpPr/>
            <p:nvPr/>
          </p:nvSpPr>
          <p:spPr>
            <a:xfrm>
              <a:off x="9201002" y="36850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>
              <a:off x="7872269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타원 209"/>
            <p:cNvSpPr/>
            <p:nvPr/>
          </p:nvSpPr>
          <p:spPr>
            <a:xfrm>
              <a:off x="8019906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타원 210"/>
            <p:cNvSpPr/>
            <p:nvPr/>
          </p:nvSpPr>
          <p:spPr>
            <a:xfrm>
              <a:off x="8167543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타원 211"/>
            <p:cNvSpPr/>
            <p:nvPr/>
          </p:nvSpPr>
          <p:spPr>
            <a:xfrm>
              <a:off x="8315180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타원 212"/>
            <p:cNvSpPr/>
            <p:nvPr/>
          </p:nvSpPr>
          <p:spPr>
            <a:xfrm>
              <a:off x="8462817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타원 213"/>
            <p:cNvSpPr/>
            <p:nvPr/>
          </p:nvSpPr>
          <p:spPr>
            <a:xfrm>
              <a:off x="8610454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타원 214"/>
            <p:cNvSpPr/>
            <p:nvPr/>
          </p:nvSpPr>
          <p:spPr>
            <a:xfrm>
              <a:off x="8758091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타원 215"/>
            <p:cNvSpPr/>
            <p:nvPr/>
          </p:nvSpPr>
          <p:spPr>
            <a:xfrm>
              <a:off x="8905728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타원 216"/>
            <p:cNvSpPr/>
            <p:nvPr/>
          </p:nvSpPr>
          <p:spPr>
            <a:xfrm>
              <a:off x="9053365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타원 217"/>
            <p:cNvSpPr/>
            <p:nvPr/>
          </p:nvSpPr>
          <p:spPr>
            <a:xfrm>
              <a:off x="9201002" y="38184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타원 218"/>
            <p:cNvSpPr/>
            <p:nvPr/>
          </p:nvSpPr>
          <p:spPr>
            <a:xfrm>
              <a:off x="7872269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타원 219"/>
            <p:cNvSpPr/>
            <p:nvPr/>
          </p:nvSpPr>
          <p:spPr>
            <a:xfrm>
              <a:off x="8019906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8167543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8315180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타원 222"/>
            <p:cNvSpPr/>
            <p:nvPr/>
          </p:nvSpPr>
          <p:spPr>
            <a:xfrm>
              <a:off x="8462817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타원 223"/>
            <p:cNvSpPr/>
            <p:nvPr/>
          </p:nvSpPr>
          <p:spPr>
            <a:xfrm>
              <a:off x="8610454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8758091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8905728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타원 226"/>
            <p:cNvSpPr/>
            <p:nvPr/>
          </p:nvSpPr>
          <p:spPr>
            <a:xfrm>
              <a:off x="9053365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타원 227"/>
            <p:cNvSpPr/>
            <p:nvPr/>
          </p:nvSpPr>
          <p:spPr>
            <a:xfrm>
              <a:off x="9201002" y="395178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7872269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8019906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타원 230"/>
            <p:cNvSpPr/>
            <p:nvPr/>
          </p:nvSpPr>
          <p:spPr>
            <a:xfrm>
              <a:off x="8167543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타원 231"/>
            <p:cNvSpPr/>
            <p:nvPr/>
          </p:nvSpPr>
          <p:spPr>
            <a:xfrm>
              <a:off x="8315180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타원 232"/>
            <p:cNvSpPr/>
            <p:nvPr/>
          </p:nvSpPr>
          <p:spPr>
            <a:xfrm>
              <a:off x="8462817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타원 233"/>
            <p:cNvSpPr/>
            <p:nvPr/>
          </p:nvSpPr>
          <p:spPr>
            <a:xfrm>
              <a:off x="8610454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타원 234"/>
            <p:cNvSpPr/>
            <p:nvPr/>
          </p:nvSpPr>
          <p:spPr>
            <a:xfrm>
              <a:off x="8758091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타원 235"/>
            <p:cNvSpPr/>
            <p:nvPr/>
          </p:nvSpPr>
          <p:spPr>
            <a:xfrm>
              <a:off x="8905728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타원 236"/>
            <p:cNvSpPr/>
            <p:nvPr/>
          </p:nvSpPr>
          <p:spPr>
            <a:xfrm>
              <a:off x="9053365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타원 237"/>
            <p:cNvSpPr/>
            <p:nvPr/>
          </p:nvSpPr>
          <p:spPr>
            <a:xfrm>
              <a:off x="9201002" y="4085133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9" name="그룹 258"/>
          <p:cNvGrpSpPr/>
          <p:nvPr/>
        </p:nvGrpSpPr>
        <p:grpSpPr>
          <a:xfrm>
            <a:off x="6916178" y="59944"/>
            <a:ext cx="1414076" cy="752093"/>
            <a:chOff x="2928577" y="1230235"/>
            <a:chExt cx="1414076" cy="752093"/>
          </a:xfrm>
        </p:grpSpPr>
        <p:sp>
          <p:nvSpPr>
            <p:cNvPr id="260" name="타원 259"/>
            <p:cNvSpPr/>
            <p:nvPr/>
          </p:nvSpPr>
          <p:spPr>
            <a:xfrm>
              <a:off x="2928577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타원 260"/>
            <p:cNvSpPr/>
            <p:nvPr/>
          </p:nvSpPr>
          <p:spPr>
            <a:xfrm>
              <a:off x="3076214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타원 261"/>
            <p:cNvSpPr/>
            <p:nvPr/>
          </p:nvSpPr>
          <p:spPr>
            <a:xfrm>
              <a:off x="3223851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타원 262"/>
            <p:cNvSpPr/>
            <p:nvPr/>
          </p:nvSpPr>
          <p:spPr>
            <a:xfrm>
              <a:off x="3371488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타원 263"/>
            <p:cNvSpPr/>
            <p:nvPr/>
          </p:nvSpPr>
          <p:spPr>
            <a:xfrm>
              <a:off x="3519125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3666762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3814399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타원 266"/>
            <p:cNvSpPr/>
            <p:nvPr/>
          </p:nvSpPr>
          <p:spPr>
            <a:xfrm>
              <a:off x="3962036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타원 267"/>
            <p:cNvSpPr/>
            <p:nvPr/>
          </p:nvSpPr>
          <p:spPr>
            <a:xfrm>
              <a:off x="4109673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4257310" y="12302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928577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타원 270"/>
            <p:cNvSpPr/>
            <p:nvPr/>
          </p:nvSpPr>
          <p:spPr>
            <a:xfrm>
              <a:off x="3076214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타원 271"/>
            <p:cNvSpPr/>
            <p:nvPr/>
          </p:nvSpPr>
          <p:spPr>
            <a:xfrm>
              <a:off x="3223851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타원 272"/>
            <p:cNvSpPr/>
            <p:nvPr/>
          </p:nvSpPr>
          <p:spPr>
            <a:xfrm>
              <a:off x="3371488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타원 273"/>
            <p:cNvSpPr/>
            <p:nvPr/>
          </p:nvSpPr>
          <p:spPr>
            <a:xfrm>
              <a:off x="3519125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타원 274"/>
            <p:cNvSpPr/>
            <p:nvPr/>
          </p:nvSpPr>
          <p:spPr>
            <a:xfrm>
              <a:off x="3666762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타원 275"/>
            <p:cNvSpPr/>
            <p:nvPr/>
          </p:nvSpPr>
          <p:spPr>
            <a:xfrm>
              <a:off x="3814399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타원 276"/>
            <p:cNvSpPr/>
            <p:nvPr/>
          </p:nvSpPr>
          <p:spPr>
            <a:xfrm>
              <a:off x="3962036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타원 277"/>
            <p:cNvSpPr/>
            <p:nvPr/>
          </p:nvSpPr>
          <p:spPr>
            <a:xfrm>
              <a:off x="4109673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4257310" y="13635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928577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타원 280"/>
            <p:cNvSpPr/>
            <p:nvPr/>
          </p:nvSpPr>
          <p:spPr>
            <a:xfrm>
              <a:off x="3076214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타원 281"/>
            <p:cNvSpPr/>
            <p:nvPr/>
          </p:nvSpPr>
          <p:spPr>
            <a:xfrm>
              <a:off x="3223851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3371488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3519125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타원 284"/>
            <p:cNvSpPr/>
            <p:nvPr/>
          </p:nvSpPr>
          <p:spPr>
            <a:xfrm>
              <a:off x="3666762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3814399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3962036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타원 287"/>
            <p:cNvSpPr/>
            <p:nvPr/>
          </p:nvSpPr>
          <p:spPr>
            <a:xfrm>
              <a:off x="4109673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타원 288"/>
            <p:cNvSpPr/>
            <p:nvPr/>
          </p:nvSpPr>
          <p:spPr>
            <a:xfrm>
              <a:off x="4257310" y="14969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2928577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3076214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2" name="타원 291"/>
            <p:cNvSpPr/>
            <p:nvPr/>
          </p:nvSpPr>
          <p:spPr>
            <a:xfrm>
              <a:off x="3223851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3" name="타원 292"/>
            <p:cNvSpPr/>
            <p:nvPr/>
          </p:nvSpPr>
          <p:spPr>
            <a:xfrm>
              <a:off x="3371488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4" name="타원 293"/>
            <p:cNvSpPr/>
            <p:nvPr/>
          </p:nvSpPr>
          <p:spPr>
            <a:xfrm>
              <a:off x="3519125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타원 294"/>
            <p:cNvSpPr/>
            <p:nvPr/>
          </p:nvSpPr>
          <p:spPr>
            <a:xfrm>
              <a:off x="3666762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타원 295"/>
            <p:cNvSpPr/>
            <p:nvPr/>
          </p:nvSpPr>
          <p:spPr>
            <a:xfrm>
              <a:off x="3814399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타원 296"/>
            <p:cNvSpPr/>
            <p:nvPr/>
          </p:nvSpPr>
          <p:spPr>
            <a:xfrm>
              <a:off x="3962036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타원 297"/>
            <p:cNvSpPr/>
            <p:nvPr/>
          </p:nvSpPr>
          <p:spPr>
            <a:xfrm>
              <a:off x="4109673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타원 298"/>
            <p:cNvSpPr/>
            <p:nvPr/>
          </p:nvSpPr>
          <p:spPr>
            <a:xfrm>
              <a:off x="4257310" y="16302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타원 299"/>
            <p:cNvSpPr/>
            <p:nvPr/>
          </p:nvSpPr>
          <p:spPr>
            <a:xfrm>
              <a:off x="2928577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타원 300"/>
            <p:cNvSpPr/>
            <p:nvPr/>
          </p:nvSpPr>
          <p:spPr>
            <a:xfrm>
              <a:off x="3076214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타원 301"/>
            <p:cNvSpPr/>
            <p:nvPr/>
          </p:nvSpPr>
          <p:spPr>
            <a:xfrm>
              <a:off x="3223851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3" name="타원 302"/>
            <p:cNvSpPr/>
            <p:nvPr/>
          </p:nvSpPr>
          <p:spPr>
            <a:xfrm>
              <a:off x="3371488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4" name="타원 303"/>
            <p:cNvSpPr/>
            <p:nvPr/>
          </p:nvSpPr>
          <p:spPr>
            <a:xfrm>
              <a:off x="3519125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5" name="타원 304"/>
            <p:cNvSpPr/>
            <p:nvPr/>
          </p:nvSpPr>
          <p:spPr>
            <a:xfrm>
              <a:off x="3666762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6" name="타원 305"/>
            <p:cNvSpPr/>
            <p:nvPr/>
          </p:nvSpPr>
          <p:spPr>
            <a:xfrm>
              <a:off x="3814399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7" name="타원 306"/>
            <p:cNvSpPr/>
            <p:nvPr/>
          </p:nvSpPr>
          <p:spPr>
            <a:xfrm>
              <a:off x="3962036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8" name="타원 307"/>
            <p:cNvSpPr/>
            <p:nvPr/>
          </p:nvSpPr>
          <p:spPr>
            <a:xfrm>
              <a:off x="4109673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9" name="타원 308"/>
            <p:cNvSpPr/>
            <p:nvPr/>
          </p:nvSpPr>
          <p:spPr>
            <a:xfrm>
              <a:off x="4257310" y="176363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0" name="타원 309"/>
            <p:cNvSpPr/>
            <p:nvPr/>
          </p:nvSpPr>
          <p:spPr>
            <a:xfrm>
              <a:off x="2928577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1" name="타원 310"/>
            <p:cNvSpPr/>
            <p:nvPr/>
          </p:nvSpPr>
          <p:spPr>
            <a:xfrm>
              <a:off x="3076214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2" name="타원 311"/>
            <p:cNvSpPr/>
            <p:nvPr/>
          </p:nvSpPr>
          <p:spPr>
            <a:xfrm>
              <a:off x="3223851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3" name="타원 312"/>
            <p:cNvSpPr/>
            <p:nvPr/>
          </p:nvSpPr>
          <p:spPr>
            <a:xfrm>
              <a:off x="3371488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4" name="타원 313"/>
            <p:cNvSpPr/>
            <p:nvPr/>
          </p:nvSpPr>
          <p:spPr>
            <a:xfrm>
              <a:off x="3519125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5" name="타원 314"/>
            <p:cNvSpPr/>
            <p:nvPr/>
          </p:nvSpPr>
          <p:spPr>
            <a:xfrm>
              <a:off x="3666762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>
              <a:off x="3814399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7" name="타원 316"/>
            <p:cNvSpPr/>
            <p:nvPr/>
          </p:nvSpPr>
          <p:spPr>
            <a:xfrm>
              <a:off x="3962036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8" name="타원 317"/>
            <p:cNvSpPr/>
            <p:nvPr/>
          </p:nvSpPr>
          <p:spPr>
            <a:xfrm>
              <a:off x="4109673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9" name="타원 318"/>
            <p:cNvSpPr/>
            <p:nvPr/>
          </p:nvSpPr>
          <p:spPr>
            <a:xfrm>
              <a:off x="4257310" y="1896985"/>
              <a:ext cx="85343" cy="85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7671752" y="1272907"/>
            <a:ext cx="2654871" cy="2654871"/>
          </a:xfrm>
          <a:prstGeom prst="donut">
            <a:avLst>
              <a:gd name="adj" fmla="val 19016"/>
            </a:avLst>
          </a:pr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7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10151" y="-12154"/>
            <a:ext cx="11823636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R-CNN(Region</a:t>
            </a:r>
            <a:r>
              <a:rPr lang="ko-KR" altLang="en-US" sz="3200" b="1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based</a:t>
            </a:r>
            <a:r>
              <a:rPr lang="ko-KR" altLang="en-US" sz="3200" b="1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CNN): Initial object detection model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9AAD9-18D1-4D15-B2FD-1AE000534652}"/>
              </a:ext>
            </a:extLst>
          </p:cNvPr>
          <p:cNvSpPr txBox="1"/>
          <p:nvPr/>
        </p:nvSpPr>
        <p:spPr>
          <a:xfrm>
            <a:off x="515781" y="1266738"/>
            <a:ext cx="735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1. Region proposal </a:t>
            </a:r>
            <a:r>
              <a:rPr lang="ko-KR" altLang="en-US" b="1"/>
              <a:t>단계</a:t>
            </a:r>
            <a:r>
              <a:rPr lang="en-US" altLang="ko-KR" b="1"/>
              <a:t>: </a:t>
            </a:r>
            <a:r>
              <a:rPr lang="en-US" altLang="ko-KR"/>
              <a:t>Object</a:t>
            </a:r>
            <a:r>
              <a:rPr lang="ko-KR" altLang="en-US"/>
              <a:t>가 있을 것으로 추정되는 영역 탐색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8D74D0-371B-4D6D-84F3-74FE746CFB94}"/>
              </a:ext>
            </a:extLst>
          </p:cNvPr>
          <p:cNvSpPr txBox="1"/>
          <p:nvPr/>
        </p:nvSpPr>
        <p:spPr>
          <a:xfrm>
            <a:off x="586881" y="4338576"/>
            <a:ext cx="1123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2. CNN: </a:t>
            </a:r>
            <a:r>
              <a:rPr lang="en-US" altLang="ko-KR"/>
              <a:t>Alexnet</a:t>
            </a:r>
            <a:r>
              <a:rPr lang="ko-KR" altLang="en-US"/>
              <a:t>의 구조와 매우 유사</a:t>
            </a:r>
            <a:r>
              <a:rPr lang="en-US" altLang="ko-KR"/>
              <a:t>, </a:t>
            </a:r>
            <a:r>
              <a:rPr lang="ko-KR" altLang="en-US"/>
              <a:t>각 </a:t>
            </a:r>
            <a:r>
              <a:rPr lang="en-US" altLang="ko-KR"/>
              <a:t>Region proposal</a:t>
            </a:r>
            <a:r>
              <a:rPr lang="ko-KR" altLang="en-US"/>
              <a:t>을 </a:t>
            </a:r>
            <a:r>
              <a:rPr lang="en-US" altLang="ko-KR"/>
              <a:t>input</a:t>
            </a:r>
            <a:r>
              <a:rPr lang="ko-KR" altLang="en-US"/>
              <a:t>으로 </a:t>
            </a:r>
            <a:r>
              <a:rPr lang="en-US" altLang="ko-KR"/>
              <a:t>4096</a:t>
            </a:r>
            <a:r>
              <a:rPr lang="ko-KR" altLang="en-US"/>
              <a:t>차원의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erif KR"/>
              </a:rPr>
              <a:t>feature vector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뽑아냄</a:t>
            </a:r>
            <a:r>
              <a:rPr lang="ko-KR" altLang="en-US"/>
              <a:t> </a:t>
            </a:r>
            <a:endParaRPr lang="ko-KR" altLang="en-US" b="1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1C1908-437F-48F2-91FB-BBC362F6B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24" y="1655259"/>
            <a:ext cx="3740427" cy="152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DEF3F9-0769-42B7-AD61-E365C799676A}"/>
              </a:ext>
            </a:extLst>
          </p:cNvPr>
          <p:cNvSpPr txBox="1"/>
          <p:nvPr/>
        </p:nvSpPr>
        <p:spPr>
          <a:xfrm>
            <a:off x="601124" y="3155668"/>
            <a:ext cx="3515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(Sliding window, </a:t>
            </a:r>
            <a:r>
              <a:rPr lang="ko-KR" altLang="en-US" sz="1600"/>
              <a:t>너무 느려서 사용</a:t>
            </a:r>
            <a:r>
              <a:rPr lang="en-US" altLang="ko-KR" sz="1600"/>
              <a:t>x)</a:t>
            </a:r>
            <a:endParaRPr lang="ko-KR" altLang="en-US" sz="16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A0BE5E-DA81-4AC5-897D-C52440B0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867" y="1559302"/>
            <a:ext cx="4320877" cy="165480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EB9D9AD-1630-49E2-9A81-3AE950526AC7}"/>
              </a:ext>
            </a:extLst>
          </p:cNvPr>
          <p:cNvSpPr txBox="1"/>
          <p:nvPr/>
        </p:nvSpPr>
        <p:spPr>
          <a:xfrm>
            <a:off x="5241867" y="3090446"/>
            <a:ext cx="5717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Selective search: Non-object based segmentation -&gt; (</a:t>
            </a:r>
            <a:r>
              <a:rPr lang="ko-KR" altLang="en-US" sz="1600"/>
              <a:t>후략</a:t>
            </a:r>
            <a:r>
              <a:rPr lang="en-US" altLang="ko-KR" sz="1600"/>
              <a:t>)</a:t>
            </a:r>
          </a:p>
          <a:p>
            <a:r>
              <a:rPr lang="en-US" altLang="ko-KR" sz="1600"/>
              <a:t>*</a:t>
            </a:r>
            <a:r>
              <a:rPr lang="ko-KR" altLang="en-US" sz="1600"/>
              <a:t>이젠 사용하지 않는 알고리즘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EB044-CEC9-4A75-9322-282B2EA96F7B}"/>
              </a:ext>
            </a:extLst>
          </p:cNvPr>
          <p:cNvSpPr txBox="1"/>
          <p:nvPr/>
        </p:nvSpPr>
        <p:spPr>
          <a:xfrm>
            <a:off x="1044035" y="3902438"/>
            <a:ext cx="5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933757-0263-482F-B90C-8745AFE95CA2}"/>
              </a:ext>
            </a:extLst>
          </p:cNvPr>
          <p:cNvSpPr txBox="1"/>
          <p:nvPr/>
        </p:nvSpPr>
        <p:spPr>
          <a:xfrm>
            <a:off x="586881" y="3553734"/>
            <a:ext cx="1179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/>
              <a:t>=&gt; 2000</a:t>
            </a:r>
            <a:r>
              <a:rPr lang="ko-KR" altLang="en-US" sz="1800"/>
              <a:t>개의 </a:t>
            </a:r>
            <a:r>
              <a:rPr lang="en-US" altLang="ko-KR" sz="1800"/>
              <a:t>Region proposal </a:t>
            </a:r>
            <a:r>
              <a:rPr lang="ko-KR" altLang="en-US" sz="1800"/>
              <a:t>도출</a:t>
            </a:r>
            <a:endParaRPr lang="en-US" altLang="ko-KR" sz="1800"/>
          </a:p>
          <a:p>
            <a:r>
              <a:rPr lang="en-US" altLang="ko-KR"/>
              <a:t>=&gt; </a:t>
            </a:r>
            <a:r>
              <a:rPr lang="ko-KR" altLang="en-US"/>
              <a:t>이때 각각의 </a:t>
            </a:r>
            <a:r>
              <a:rPr lang="en-US" altLang="ko-KR"/>
              <a:t>size</a:t>
            </a:r>
            <a:r>
              <a:rPr lang="ko-KR" altLang="en-US"/>
              <a:t>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erif KR"/>
              </a:rPr>
              <a:t> 227x227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로 </a:t>
            </a:r>
            <a:r>
              <a:rPr lang="ko-KR" altLang="en-US"/>
              <a:t>동일하게 맞춰줌</a:t>
            </a:r>
            <a:r>
              <a:rPr lang="en-US" altLang="ko-KR"/>
              <a:t>(Image warping, </a:t>
            </a:r>
            <a:r>
              <a:rPr lang="ko-KR" altLang="en-US"/>
              <a:t>향후 </a:t>
            </a:r>
            <a:r>
              <a:rPr lang="en-US" altLang="ko-KR"/>
              <a:t>CNN output</a:t>
            </a:r>
            <a:r>
              <a:rPr lang="ko-KR" altLang="en-US"/>
              <a:t>의 </a:t>
            </a:r>
            <a:r>
              <a:rPr lang="en-US" altLang="ko-KR"/>
              <a:t>vector size</a:t>
            </a:r>
            <a:r>
              <a:rPr lang="ko-KR" altLang="en-US"/>
              <a:t>가 같아야 함</a:t>
            </a:r>
            <a:r>
              <a:rPr lang="en-US" altLang="ko-KR"/>
              <a:t>)</a:t>
            </a:r>
            <a:endParaRPr lang="ko-KR" altLang="en-US" sz="18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46383F8-B2CE-40A8-85A9-DFACAE4B1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t="45177" r="19252" b="3415"/>
          <a:stretch/>
        </p:blipFill>
        <p:spPr bwMode="auto">
          <a:xfrm>
            <a:off x="9476567" y="1955257"/>
            <a:ext cx="2715433" cy="8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E25BF88-98B3-4E5E-AC11-50D5B205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24" y="4805269"/>
            <a:ext cx="5796327" cy="18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6CF252-0BCE-42F5-AF94-F5D3AC52B24D}"/>
              </a:ext>
            </a:extLst>
          </p:cNvPr>
          <p:cNvSpPr txBox="1"/>
          <p:nvPr/>
        </p:nvSpPr>
        <p:spPr>
          <a:xfrm>
            <a:off x="5029526" y="6515397"/>
            <a:ext cx="6310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학습 시에는 </a:t>
            </a:r>
            <a:r>
              <a:rPr lang="en-US" altLang="ko-KR" sz="1400"/>
              <a:t>IOU &lt; 0.5</a:t>
            </a:r>
            <a:r>
              <a:rPr lang="ko-KR" altLang="en-US" sz="1400"/>
              <a:t>인 클래스를 </a:t>
            </a:r>
            <a:r>
              <a:rPr lang="en-US" altLang="ko-KR" sz="1400"/>
              <a:t>Negative, &gt; 0.5</a:t>
            </a:r>
            <a:r>
              <a:rPr lang="ko-KR" altLang="en-US" sz="1400"/>
              <a:t>를 </a:t>
            </a:r>
            <a:r>
              <a:rPr lang="en-US" altLang="ko-KR" sz="1400"/>
              <a:t>positive</a:t>
            </a:r>
            <a:r>
              <a:rPr lang="ko-KR" altLang="en-US" sz="1400"/>
              <a:t>로 지정하였다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4489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R-CNN</a:t>
            </a: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C91D75-C68C-49F6-B4EF-14CEF4851BD2}"/>
              </a:ext>
            </a:extLst>
          </p:cNvPr>
          <p:cNvSpPr txBox="1"/>
          <p:nvPr/>
        </p:nvSpPr>
        <p:spPr>
          <a:xfrm>
            <a:off x="263178" y="1040567"/>
            <a:ext cx="1070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3. SVM(Support vector machine): </a:t>
            </a:r>
            <a:r>
              <a:rPr lang="en-US" altLang="ko-KR"/>
              <a:t>CNN</a:t>
            </a:r>
            <a:r>
              <a:rPr lang="ko-KR" altLang="en-US"/>
              <a:t> </a:t>
            </a:r>
            <a:r>
              <a:rPr lang="en-US" altLang="ko-KR"/>
              <a:t>output</a:t>
            </a:r>
            <a:r>
              <a:rPr lang="ko-KR" altLang="en-US"/>
              <a:t>을 기반으로 그 </a:t>
            </a:r>
            <a:r>
              <a:rPr lang="en-US" altLang="ko-KR"/>
              <a:t>Region</a:t>
            </a:r>
            <a:r>
              <a:rPr lang="ko-KR" altLang="en-US"/>
              <a:t>이</a:t>
            </a:r>
            <a:r>
              <a:rPr lang="en-US" altLang="ko-KR"/>
              <a:t> </a:t>
            </a:r>
            <a:r>
              <a:rPr lang="ko-KR" altLang="en-US"/>
              <a:t>무엇인지 분류</a:t>
            </a:r>
            <a:r>
              <a:rPr lang="en-US" altLang="ko-KR"/>
              <a:t>(softmax</a:t>
            </a:r>
            <a:r>
              <a:rPr lang="ko-KR" altLang="en-US"/>
              <a:t>처럼</a:t>
            </a:r>
            <a:r>
              <a:rPr lang="en-US" altLang="ko-KR"/>
              <a:t>)</a:t>
            </a:r>
            <a:endParaRPr lang="ko-KR" alt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4586FF-E5B7-4C08-A636-16CC7505F84E}"/>
              </a:ext>
            </a:extLst>
          </p:cNvPr>
          <p:cNvSpPr txBox="1"/>
          <p:nvPr/>
        </p:nvSpPr>
        <p:spPr>
          <a:xfrm>
            <a:off x="410815" y="1367921"/>
            <a:ext cx="10662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Margin</a:t>
            </a:r>
            <a:r>
              <a:rPr lang="ko-KR" altLang="en-US" sz="1200"/>
              <a:t>을 최대화하는 </a:t>
            </a:r>
            <a:r>
              <a:rPr lang="en-US" altLang="ko-KR" sz="1200"/>
              <a:t>hyperplane(</a:t>
            </a:r>
            <a:r>
              <a:rPr lang="ko-KR" altLang="en-US" sz="1200"/>
              <a:t>초평면</a:t>
            </a:r>
            <a:r>
              <a:rPr lang="en-US" altLang="ko-KR" sz="1200"/>
              <a:t>)</a:t>
            </a:r>
            <a:r>
              <a:rPr lang="ko-KR" altLang="en-US" sz="1200"/>
              <a:t>을</a:t>
            </a:r>
            <a:r>
              <a:rPr lang="en-US" altLang="ko-KR" sz="1200"/>
              <a:t> </a:t>
            </a:r>
            <a:r>
              <a:rPr lang="ko-KR" altLang="en-US" sz="1200"/>
              <a:t>찾는 머신러닝 알고리즘</a:t>
            </a:r>
            <a:r>
              <a:rPr lang="en-US" altLang="ko-KR" sz="1200"/>
              <a:t>, </a:t>
            </a:r>
            <a:r>
              <a:rPr lang="ko-KR" altLang="en-US" sz="1200"/>
              <a:t>딥러닝 발달 이전 극강의 퍼포먼스를 보여주었다</a:t>
            </a:r>
            <a:r>
              <a:rPr lang="en-US" altLang="ko-KR" sz="1200"/>
              <a:t>. (</a:t>
            </a:r>
            <a:r>
              <a:rPr lang="ko-KR" altLang="en-US" sz="1200"/>
              <a:t>기본적으로 분류 모델이다</a:t>
            </a:r>
            <a:r>
              <a:rPr lang="en-US" altLang="ko-KR" sz="1200"/>
              <a:t>.)</a:t>
            </a:r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4821F-628B-439E-80FE-FE5722B0C5B4}"/>
              </a:ext>
            </a:extLst>
          </p:cNvPr>
          <p:cNvSpPr txBox="1"/>
          <p:nvPr/>
        </p:nvSpPr>
        <p:spPr>
          <a:xfrm>
            <a:off x="410815" y="1656093"/>
            <a:ext cx="716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*</a:t>
            </a:r>
            <a:r>
              <a:rPr lang="ko-KR" altLang="en-US" sz="1400"/>
              <a:t>일반적으로 </a:t>
            </a:r>
            <a:r>
              <a:rPr lang="en-US" altLang="ko-KR" sz="1400"/>
              <a:t>CNN </a:t>
            </a:r>
            <a:r>
              <a:rPr lang="ko-KR" altLang="en-US" sz="1400"/>
              <a:t>뒤에 </a:t>
            </a:r>
            <a:r>
              <a:rPr lang="en-US" altLang="ko-KR" sz="1400"/>
              <a:t>softmax</a:t>
            </a:r>
            <a:r>
              <a:rPr lang="ko-KR" altLang="en-US" sz="1400"/>
              <a:t>를 활용하지만 </a:t>
            </a:r>
            <a:r>
              <a:rPr lang="en-US" altLang="ko-KR" sz="1400"/>
              <a:t>SVM</a:t>
            </a:r>
            <a:r>
              <a:rPr lang="ko-KR" altLang="en-US" sz="1400"/>
              <a:t>의</a:t>
            </a:r>
            <a:r>
              <a:rPr lang="en-US" altLang="ko-KR" sz="1400"/>
              <a:t> </a:t>
            </a:r>
            <a:r>
              <a:rPr lang="ko-KR" altLang="en-US" sz="1400"/>
              <a:t>성능이 더 높게 나왔다</a:t>
            </a:r>
            <a:r>
              <a:rPr lang="en-US" altLang="ko-KR" sz="1400"/>
              <a:t>. </a:t>
            </a:r>
          </a:p>
          <a:p>
            <a:r>
              <a:rPr lang="ko-KR" altLang="en-US" sz="1400"/>
              <a:t>학습 시에는 </a:t>
            </a:r>
            <a:r>
              <a:rPr lang="en-US" altLang="ko-KR" sz="1400"/>
              <a:t>IOU &lt; 0.3</a:t>
            </a:r>
            <a:r>
              <a:rPr lang="ko-KR" altLang="en-US" sz="1400"/>
              <a:t>인 클래스를 </a:t>
            </a:r>
            <a:r>
              <a:rPr lang="en-US" altLang="ko-KR" sz="1400"/>
              <a:t>Negative, Ground truth</a:t>
            </a:r>
            <a:r>
              <a:rPr lang="ko-KR" altLang="en-US" sz="1400"/>
              <a:t>만을 </a:t>
            </a:r>
            <a:r>
              <a:rPr lang="en-US" altLang="ko-KR" sz="1400"/>
              <a:t>positive</a:t>
            </a:r>
            <a:r>
              <a:rPr lang="ko-KR" altLang="en-US" sz="1400"/>
              <a:t>로 지정하였다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F00E9-CBB4-4FEF-92E8-B8CD41188B25}"/>
              </a:ext>
            </a:extLst>
          </p:cNvPr>
          <p:cNvSpPr txBox="1"/>
          <p:nvPr/>
        </p:nvSpPr>
        <p:spPr>
          <a:xfrm>
            <a:off x="263178" y="2282166"/>
            <a:ext cx="10744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Bounding box regression: </a:t>
            </a:r>
            <a:r>
              <a:rPr lang="ko-KR" altLang="en-US"/>
              <a:t>모델에서 도출한 </a:t>
            </a:r>
            <a:r>
              <a:rPr lang="en-US" altLang="ko-KR"/>
              <a:t>Bounding box</a:t>
            </a:r>
            <a:r>
              <a:rPr lang="ko-KR" altLang="en-US"/>
              <a:t>를 </a:t>
            </a:r>
            <a:r>
              <a:rPr lang="en-US" altLang="ko-KR"/>
              <a:t>Ground truth(</a:t>
            </a:r>
            <a:r>
              <a:rPr lang="ko-KR" altLang="en-US"/>
              <a:t>실제 </a:t>
            </a:r>
            <a:r>
              <a:rPr lang="en-US" altLang="ko-KR"/>
              <a:t>box)</a:t>
            </a:r>
            <a:r>
              <a:rPr lang="ko-KR" altLang="en-US"/>
              <a:t>와 가깝게 조정</a:t>
            </a:r>
            <a:endParaRPr lang="en-US" altLang="ko-KR"/>
          </a:p>
          <a:p>
            <a:r>
              <a:rPr lang="en-US" altLang="ko-KR"/>
              <a:t>                                    =&gt; Region proposal </a:t>
            </a:r>
            <a:r>
              <a:rPr lang="ko-KR" altLang="en-US"/>
              <a:t>단계 보완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1C83DD4-D158-464C-A4F9-9FE18B44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4" y="2915092"/>
            <a:ext cx="5511363" cy="162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DE4947C-BECC-4013-8A40-75740701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450" y="3031350"/>
            <a:ext cx="6052088" cy="392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B9F8C9-F7E5-44D9-90B5-9717CB3C412D}"/>
              </a:ext>
            </a:extLst>
          </p:cNvPr>
          <p:cNvSpPr txBox="1"/>
          <p:nvPr/>
        </p:nvSpPr>
        <p:spPr>
          <a:xfrm>
            <a:off x="305850" y="5941963"/>
            <a:ext cx="4572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단점</a:t>
            </a:r>
            <a:endParaRPr lang="en-US" altLang="ko-KR"/>
          </a:p>
          <a:p>
            <a:r>
              <a:rPr lang="en-US" altLang="ko-KR"/>
              <a:t>1. Multistage =&gt; end-to-end </a:t>
            </a:r>
            <a:r>
              <a:rPr lang="ko-KR" altLang="en-US"/>
              <a:t>학습 불가</a:t>
            </a:r>
            <a:endParaRPr lang="en-US" altLang="ko-KR"/>
          </a:p>
          <a:p>
            <a:r>
              <a:rPr lang="en-US" altLang="ko-KR"/>
              <a:t>2. 2000</a:t>
            </a:r>
            <a:r>
              <a:rPr lang="ko-KR" altLang="en-US"/>
              <a:t>번 </a:t>
            </a:r>
            <a:r>
              <a:rPr lang="en-US" altLang="ko-KR"/>
              <a:t>CNN </a:t>
            </a:r>
            <a:r>
              <a:rPr lang="ko-KR" altLang="en-US"/>
              <a:t>연산 필요 </a:t>
            </a:r>
            <a:r>
              <a:rPr lang="en-US" altLang="ko-KR"/>
              <a:t>=&gt; </a:t>
            </a:r>
            <a:r>
              <a:rPr lang="ko-KR" altLang="en-US"/>
              <a:t>장시간 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1C2FF5-024E-4592-92D2-1330237FF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78" y="4568953"/>
            <a:ext cx="5832822" cy="14218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98F4F3-F7E4-4CCC-891C-0862A6D7DC54}"/>
              </a:ext>
            </a:extLst>
          </p:cNvPr>
          <p:cNvSpPr txBox="1"/>
          <p:nvPr/>
        </p:nvSpPr>
        <p:spPr>
          <a:xfrm>
            <a:off x="2333003" y="4301507"/>
            <a:ext cx="117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Pool 5 feature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8143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Fast R-CNN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49371-30BC-4123-A086-DE6BD7CA3817}"/>
              </a:ext>
            </a:extLst>
          </p:cNvPr>
          <p:cNvSpPr txBox="1"/>
          <p:nvPr/>
        </p:nvSpPr>
        <p:spPr>
          <a:xfrm>
            <a:off x="515781" y="1053680"/>
            <a:ext cx="763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1-1. RoI(Region of Interest = Region proposal) </a:t>
            </a:r>
            <a:r>
              <a:rPr lang="ko-KR" altLang="en-US"/>
              <a:t>탐색 </a:t>
            </a:r>
            <a:r>
              <a:rPr lang="en-US" altLang="ko-KR"/>
              <a:t>by selective search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6657-ECE3-46DD-811C-DADF0237DA91}"/>
              </a:ext>
            </a:extLst>
          </p:cNvPr>
          <p:cNvSpPr txBox="1"/>
          <p:nvPr/>
        </p:nvSpPr>
        <p:spPr>
          <a:xfrm>
            <a:off x="515781" y="1413786"/>
            <a:ext cx="555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1-2. CNN: R-CNN</a:t>
            </a:r>
            <a:r>
              <a:rPr lang="ko-KR" altLang="en-US"/>
              <a:t>과 달리 </a:t>
            </a:r>
            <a:r>
              <a:rPr lang="ko-KR" altLang="en-US" b="1"/>
              <a:t>전체 이미지를 </a:t>
            </a:r>
            <a:r>
              <a:rPr lang="en-US" altLang="ko-KR" b="1"/>
              <a:t>input</a:t>
            </a:r>
            <a:r>
              <a:rPr lang="ko-KR" altLang="en-US" b="1"/>
              <a:t>으로</a:t>
            </a:r>
            <a:r>
              <a:rPr lang="en-US" altLang="ko-KR" b="1"/>
              <a:t>!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2208B-D75D-4F8F-A473-1933C5CC00A4}"/>
              </a:ext>
            </a:extLst>
          </p:cNvPr>
          <p:cNvSpPr txBox="1"/>
          <p:nvPr/>
        </p:nvSpPr>
        <p:spPr>
          <a:xfrm>
            <a:off x="515781" y="1805170"/>
            <a:ext cx="564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RoI</a:t>
            </a:r>
            <a:r>
              <a:rPr lang="ko-KR" altLang="en-US"/>
              <a:t>를 </a:t>
            </a:r>
            <a:r>
              <a:rPr lang="en-US" altLang="ko-KR"/>
              <a:t>feature map </a:t>
            </a:r>
            <a:r>
              <a:rPr lang="ko-KR" altLang="en-US"/>
              <a:t>크기에 맞추어 </a:t>
            </a:r>
            <a:r>
              <a:rPr lang="en-US" altLang="ko-KR"/>
              <a:t>projection(</a:t>
            </a:r>
            <a:r>
              <a:rPr lang="ko-KR" altLang="en-US"/>
              <a:t>사영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16E37-B2B8-435D-A6D4-909442949D23}"/>
              </a:ext>
            </a:extLst>
          </p:cNvPr>
          <p:cNvSpPr txBox="1"/>
          <p:nvPr/>
        </p:nvSpPr>
        <p:spPr>
          <a:xfrm>
            <a:off x="515781" y="2175703"/>
            <a:ext cx="771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3. RoI Pooling: </a:t>
            </a:r>
            <a:r>
              <a:rPr lang="ko-KR" altLang="en-US"/>
              <a:t>사영된 </a:t>
            </a:r>
            <a:r>
              <a:rPr lang="en-US" altLang="ko-KR"/>
              <a:t>RoI</a:t>
            </a:r>
            <a:r>
              <a:rPr lang="ko-KR" altLang="en-US"/>
              <a:t>에 적용</a:t>
            </a:r>
            <a:r>
              <a:rPr lang="en-US" altLang="ko-KR"/>
              <a:t>, SPP</a:t>
            </a:r>
            <a:r>
              <a:rPr lang="ko-KR" altLang="en-US"/>
              <a:t>에서 하나의 피라미드</a:t>
            </a:r>
            <a:r>
              <a:rPr lang="en-US" altLang="ko-KR"/>
              <a:t>(7*7)</a:t>
            </a:r>
            <a:r>
              <a:rPr lang="ko-KR" altLang="en-US"/>
              <a:t>만 사용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A5000-A9FE-4837-84FD-4513AD006A51}"/>
              </a:ext>
            </a:extLst>
          </p:cNvPr>
          <p:cNvSpPr txBox="1"/>
          <p:nvPr/>
        </p:nvSpPr>
        <p:spPr>
          <a:xfrm>
            <a:off x="6000001" y="1444564"/>
            <a:ext cx="5822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(</a:t>
            </a:r>
            <a:r>
              <a:rPr lang="ko-KR" altLang="en-US" sz="1600"/>
              <a:t>더 이상 </a:t>
            </a:r>
            <a:r>
              <a:rPr lang="en-US" altLang="ko-KR" sz="1600"/>
              <a:t>2000</a:t>
            </a:r>
            <a:r>
              <a:rPr lang="ko-KR" altLang="en-US" sz="1600"/>
              <a:t>개의 </a:t>
            </a:r>
            <a:r>
              <a:rPr lang="en-US" altLang="ko-KR" sz="1600"/>
              <a:t>RoI</a:t>
            </a:r>
            <a:r>
              <a:rPr lang="ko-KR" altLang="en-US" sz="1600"/>
              <a:t>에 </a:t>
            </a:r>
            <a:r>
              <a:rPr lang="en-US" altLang="ko-KR" sz="1600"/>
              <a:t>CNN</a:t>
            </a:r>
            <a:r>
              <a:rPr lang="ko-KR" altLang="en-US" sz="1600"/>
              <a:t>을 각각 적용하지 않아도 된다</a:t>
            </a:r>
            <a:r>
              <a:rPr lang="en-US" altLang="ko-KR" sz="1600"/>
              <a:t>.)</a:t>
            </a:r>
            <a:endParaRPr lang="ko-KR" altLang="en-US" sz="1600"/>
          </a:p>
        </p:txBody>
      </p:sp>
      <p:pic>
        <p:nvPicPr>
          <p:cNvPr id="4098" name="Picture 2" descr="Spatial Pyramid Pooling Explained | Papers With Code">
            <a:extLst>
              <a:ext uri="{FF2B5EF4-FFF2-40B4-BE49-F238E27FC236}">
                <a16:creationId xmlns:a16="http://schemas.microsoft.com/office/drawing/2014/main" id="{A4FA0FD6-9518-48AD-9917-0FB18370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8" y="3752908"/>
            <a:ext cx="3380282" cy="29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01F1-002B-4BF9-A7A3-63340BD78AF8}"/>
              </a:ext>
            </a:extLst>
          </p:cNvPr>
          <p:cNvSpPr txBox="1"/>
          <p:nvPr/>
        </p:nvSpPr>
        <p:spPr>
          <a:xfrm>
            <a:off x="305850" y="2776748"/>
            <a:ext cx="51026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RoI Pooling</a:t>
            </a:r>
            <a:r>
              <a:rPr lang="ko-KR" altLang="en-US" sz="1400"/>
              <a:t>의 아이디어</a:t>
            </a:r>
            <a:r>
              <a:rPr lang="en-US" altLang="ko-KR" sz="1400"/>
              <a:t>: Spatial pyramid pooling(SPP)</a:t>
            </a:r>
          </a:p>
          <a:p>
            <a:r>
              <a:rPr lang="en-US" altLang="ko-KR" sz="1400"/>
              <a:t>=&gt; 4*4 / 2*2 / 1*1 </a:t>
            </a:r>
            <a:r>
              <a:rPr lang="ko-KR" altLang="en-US" sz="1400"/>
              <a:t>로 구획화 후 </a:t>
            </a:r>
            <a:r>
              <a:rPr lang="en-US" altLang="ko-KR" sz="1400"/>
              <a:t>max pooling =&gt;</a:t>
            </a:r>
            <a:r>
              <a:rPr lang="ko-KR" altLang="en-US" sz="1400"/>
              <a:t> 연결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=&gt; </a:t>
            </a:r>
            <a:r>
              <a:rPr lang="ko-KR" altLang="en-US" sz="1400"/>
              <a:t>이러면 </a:t>
            </a:r>
            <a:r>
              <a:rPr lang="en-US" altLang="ko-KR" sz="1400"/>
              <a:t>image</a:t>
            </a:r>
            <a:r>
              <a:rPr lang="ko-KR" altLang="en-US" sz="1400"/>
              <a:t>의 </a:t>
            </a:r>
            <a:r>
              <a:rPr lang="en-US" altLang="ko-KR" sz="1400"/>
              <a:t>size</a:t>
            </a:r>
            <a:r>
              <a:rPr lang="ko-KR" altLang="en-US" sz="1400"/>
              <a:t>와 무관하게 같은 </a:t>
            </a:r>
            <a:r>
              <a:rPr lang="en-US" altLang="ko-KR" sz="1400"/>
              <a:t>size</a:t>
            </a:r>
            <a:r>
              <a:rPr lang="ko-KR" altLang="en-US" sz="1400"/>
              <a:t>의 </a:t>
            </a:r>
            <a:r>
              <a:rPr lang="en-US" altLang="ko-KR" sz="1400"/>
              <a:t>output </a:t>
            </a:r>
            <a:r>
              <a:rPr lang="ko-KR" altLang="en-US" sz="1400"/>
              <a:t>생성</a:t>
            </a:r>
            <a:endParaRPr lang="en-US" altLang="ko-KR" sz="1400"/>
          </a:p>
          <a:p>
            <a:r>
              <a:rPr lang="en-US" altLang="ko-KR" sz="1400"/>
              <a:t>=&gt; CNN </a:t>
            </a:r>
            <a:r>
              <a:rPr lang="ko-KR" altLang="en-US" sz="1400"/>
              <a:t>학습에 활용</a:t>
            </a:r>
            <a:r>
              <a:rPr lang="en-US" altLang="ko-KR" sz="1400"/>
              <a:t>!</a:t>
            </a:r>
            <a:r>
              <a:rPr lang="ko-KR" altLang="en-US" sz="140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C40B2-1F0A-480D-B739-A788E36DC760}"/>
              </a:ext>
            </a:extLst>
          </p:cNvPr>
          <p:cNvSpPr txBox="1"/>
          <p:nvPr/>
        </p:nvSpPr>
        <p:spPr>
          <a:xfrm>
            <a:off x="6096000" y="2701255"/>
            <a:ext cx="5283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FC layer: </a:t>
            </a:r>
            <a:r>
              <a:rPr lang="ko-KR" altLang="en-US"/>
              <a:t>고정된 크기의 </a:t>
            </a:r>
            <a:r>
              <a:rPr lang="en-US" altLang="ko-KR"/>
              <a:t>RoI</a:t>
            </a:r>
            <a:r>
              <a:rPr lang="ko-KR" altLang="en-US"/>
              <a:t> </a:t>
            </a:r>
            <a:r>
              <a:rPr lang="en-US" altLang="ko-KR"/>
              <a:t>pooling</a:t>
            </a:r>
            <a:r>
              <a:rPr lang="ko-KR" altLang="en-US"/>
              <a:t> </a:t>
            </a:r>
            <a:r>
              <a:rPr lang="en-US" altLang="ko-KR"/>
              <a:t>output</a:t>
            </a:r>
            <a:r>
              <a:rPr lang="ko-KR" altLang="en-US"/>
              <a:t>인 </a:t>
            </a:r>
            <a:endParaRPr lang="en-US" altLang="ko-KR"/>
          </a:p>
          <a:p>
            <a:r>
              <a:rPr lang="en-US" altLang="ko-KR"/>
              <a:t>               feature vector</a:t>
            </a:r>
            <a:r>
              <a:rPr lang="ko-KR" altLang="en-US"/>
              <a:t>를 </a:t>
            </a:r>
            <a:r>
              <a:rPr lang="en-US" altLang="ko-KR"/>
              <a:t>input</a:t>
            </a:r>
            <a:r>
              <a:rPr lang="ko-KR" altLang="en-US"/>
              <a:t>으로 연산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376D3-E628-4079-82DF-1AF5254F9311}"/>
              </a:ext>
            </a:extLst>
          </p:cNvPr>
          <p:cNvSpPr txBox="1"/>
          <p:nvPr/>
        </p:nvSpPr>
        <p:spPr>
          <a:xfrm>
            <a:off x="6067301" y="3347586"/>
            <a:ext cx="567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5-1. Classification: FC layer</a:t>
            </a:r>
            <a:r>
              <a:rPr lang="ko-KR" altLang="en-US"/>
              <a:t>의 </a:t>
            </a:r>
            <a:r>
              <a:rPr lang="en-US" altLang="ko-KR"/>
              <a:t>output</a:t>
            </a:r>
            <a:r>
              <a:rPr lang="ko-KR" altLang="en-US"/>
              <a:t>에 </a:t>
            </a:r>
            <a:r>
              <a:rPr lang="en-US" altLang="ko-KR"/>
              <a:t>softmax </a:t>
            </a:r>
            <a:r>
              <a:rPr lang="ko-KR" altLang="en-US"/>
              <a:t>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B0E95-44A5-4F98-924D-0416561D595A}"/>
              </a:ext>
            </a:extLst>
          </p:cNvPr>
          <p:cNvSpPr txBox="1"/>
          <p:nvPr/>
        </p:nvSpPr>
        <p:spPr>
          <a:xfrm>
            <a:off x="6067301" y="3624585"/>
            <a:ext cx="328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5-2. Bounding box regression</a:t>
            </a:r>
            <a:endParaRPr lang="ko-KR" alt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B6E610B-B100-4F54-8E99-6750230C2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85" y="3993917"/>
            <a:ext cx="5283754" cy="217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view: Faster R-CNN (Object Detection) | by Sik-Ho Tsang | Towards Data  Science">
            <a:extLst>
              <a:ext uri="{FF2B5EF4-FFF2-40B4-BE49-F238E27FC236}">
                <a16:creationId xmlns:a16="http://schemas.microsoft.com/office/drawing/2014/main" id="{F3FAC078-A981-46BF-9A0F-BAA57C87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265" y="4587966"/>
            <a:ext cx="2747869" cy="97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BB148-1E75-4C22-A841-B5A10EAFBB63}"/>
              </a:ext>
            </a:extLst>
          </p:cNvPr>
          <p:cNvSpPr txBox="1"/>
          <p:nvPr/>
        </p:nvSpPr>
        <p:spPr>
          <a:xfrm>
            <a:off x="9874270" y="5682966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(end to end!!)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57767-770E-4E28-A502-AA0BF717E1C1}"/>
              </a:ext>
            </a:extLst>
          </p:cNvPr>
          <p:cNvSpPr txBox="1"/>
          <p:nvPr/>
        </p:nvSpPr>
        <p:spPr>
          <a:xfrm>
            <a:off x="6957105" y="6517339"/>
            <a:ext cx="523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But, </a:t>
            </a:r>
            <a:r>
              <a:rPr lang="ko-KR" altLang="en-US"/>
              <a:t>여전히 </a:t>
            </a:r>
            <a:r>
              <a:rPr lang="en-US" altLang="ko-KR"/>
              <a:t>RoI </a:t>
            </a:r>
            <a:r>
              <a:rPr lang="ko-KR" altLang="en-US"/>
              <a:t>탐색 과정에 오랜 시간이 걸린다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5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Faster R-CNN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66034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5D6C5-D0CA-40D5-A24C-CE3B8F4FE353}"/>
              </a:ext>
            </a:extLst>
          </p:cNvPr>
          <p:cNvSpPr txBox="1"/>
          <p:nvPr/>
        </p:nvSpPr>
        <p:spPr>
          <a:xfrm>
            <a:off x="368144" y="3315287"/>
            <a:ext cx="565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CNN: </a:t>
            </a:r>
            <a:r>
              <a:rPr lang="ko-KR" altLang="en-US"/>
              <a:t>전체 이미지를 </a:t>
            </a:r>
            <a:r>
              <a:rPr lang="en-US" altLang="ko-KR"/>
              <a:t>input</a:t>
            </a:r>
            <a:r>
              <a:rPr lang="ko-KR" altLang="en-US"/>
              <a:t>으로</a:t>
            </a:r>
            <a:r>
              <a:rPr lang="en-US" altLang="ko-KR"/>
              <a:t> Feature map </a:t>
            </a:r>
            <a:r>
              <a:rPr lang="ko-KR" altLang="en-US"/>
              <a:t>추출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277C0-8131-439D-9D76-47A606F2277B}"/>
              </a:ext>
            </a:extLst>
          </p:cNvPr>
          <p:cNvSpPr txBox="1"/>
          <p:nvPr/>
        </p:nvSpPr>
        <p:spPr>
          <a:xfrm>
            <a:off x="305850" y="1067930"/>
            <a:ext cx="722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1. Anchor generation layer: </a:t>
            </a:r>
            <a:r>
              <a:rPr lang="en-US" altLang="ko-KR"/>
              <a:t>Original image</a:t>
            </a:r>
            <a:r>
              <a:rPr lang="ko-KR" altLang="en-US"/>
              <a:t>에서 </a:t>
            </a:r>
            <a:r>
              <a:rPr lang="en-US" altLang="ko-KR"/>
              <a:t>Anchor box </a:t>
            </a:r>
            <a:r>
              <a:rPr lang="ko-KR" altLang="en-US"/>
              <a:t>생성</a:t>
            </a:r>
            <a:endParaRPr lang="ko-KR" altLang="en-US" b="1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AC204AA-EE80-4DB8-98AE-B4DD224E8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23" y="1400954"/>
            <a:ext cx="4091038" cy="1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90FC5-A885-40FC-BB62-6889A4A5A88C}"/>
              </a:ext>
            </a:extLst>
          </p:cNvPr>
          <p:cNvSpPr txBox="1"/>
          <p:nvPr/>
        </p:nvSpPr>
        <p:spPr>
          <a:xfrm>
            <a:off x="515781" y="1540772"/>
            <a:ext cx="6193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Anchor box</a:t>
            </a:r>
            <a:r>
              <a:rPr lang="ko-KR" altLang="en-US" sz="1600"/>
              <a:t>란</a:t>
            </a:r>
            <a:r>
              <a:rPr lang="en-US" altLang="ko-KR" sz="1600"/>
              <a:t>?</a:t>
            </a:r>
          </a:p>
          <a:p>
            <a:r>
              <a:rPr lang="ko-KR" altLang="en-US" sz="1600"/>
              <a:t>원래 이미지를 적당히 분할하여 격자를 만든다</a:t>
            </a:r>
            <a:r>
              <a:rPr lang="en-US" altLang="ko-KR" sz="1600"/>
              <a:t>.</a:t>
            </a:r>
          </a:p>
          <a:p>
            <a:r>
              <a:rPr lang="ko-KR" altLang="en-US" sz="1600"/>
              <a:t>이때 각 격자를 중심으로 하는 직사각형들을 </a:t>
            </a:r>
            <a:r>
              <a:rPr lang="en-US" altLang="ko-KR" sz="1600"/>
              <a:t>Anchor box</a:t>
            </a:r>
            <a:r>
              <a:rPr lang="ko-KR" altLang="en-US" sz="1600"/>
              <a:t>라 한다</a:t>
            </a:r>
            <a:r>
              <a:rPr lang="en-US" altLang="ko-KR" sz="1600"/>
              <a:t>. </a:t>
            </a:r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8D19E-3DE8-4D76-B3F6-F7E38835D438}"/>
              </a:ext>
            </a:extLst>
          </p:cNvPr>
          <p:cNvSpPr txBox="1"/>
          <p:nvPr/>
        </p:nvSpPr>
        <p:spPr>
          <a:xfrm>
            <a:off x="558452" y="2399903"/>
            <a:ext cx="5004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Ex) </a:t>
            </a:r>
            <a:r>
              <a:rPr lang="ko-KR" altLang="en-US" sz="1400"/>
              <a:t>오른쪽 그림에서</a:t>
            </a:r>
            <a:r>
              <a:rPr lang="en-US" altLang="ko-KR" sz="1400"/>
              <a:t>, </a:t>
            </a:r>
            <a:r>
              <a:rPr lang="ko-KR" altLang="en-US" sz="1400"/>
              <a:t>이미지 전체에 존재하는 </a:t>
            </a:r>
            <a:r>
              <a:rPr lang="en-US" altLang="ko-KR" sz="1400"/>
              <a:t>Anchor box</a:t>
            </a:r>
            <a:r>
              <a:rPr lang="ko-KR" altLang="en-US" sz="1400"/>
              <a:t>는</a:t>
            </a:r>
            <a:endParaRPr lang="en-US" altLang="ko-KR" sz="1400"/>
          </a:p>
          <a:p>
            <a:r>
              <a:rPr lang="en-US" altLang="ko-KR" sz="1400"/>
              <a:t>8*8(</a:t>
            </a:r>
            <a:r>
              <a:rPr lang="ko-KR" altLang="en-US" sz="1400"/>
              <a:t>격자 개수</a:t>
            </a:r>
            <a:r>
              <a:rPr lang="en-US" altLang="ko-KR" sz="1400"/>
              <a:t>)*9(</a:t>
            </a:r>
            <a:r>
              <a:rPr lang="ko-KR" altLang="en-US" sz="1400"/>
              <a:t>하나의 격자에 형성되는 </a:t>
            </a:r>
            <a:r>
              <a:rPr lang="en-US" altLang="ko-KR" sz="1400"/>
              <a:t>box </a:t>
            </a:r>
            <a:r>
              <a:rPr lang="ko-KR" altLang="en-US" sz="1400"/>
              <a:t>수</a:t>
            </a:r>
            <a:r>
              <a:rPr lang="en-US" altLang="ko-KR" sz="1400"/>
              <a:t>)</a:t>
            </a:r>
            <a:r>
              <a:rPr lang="ko-KR" altLang="en-US" sz="1400"/>
              <a:t>개이다</a:t>
            </a:r>
            <a:r>
              <a:rPr lang="en-US" altLang="ko-KR" sz="1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17080-E038-4146-8159-A703F66F0B77}"/>
              </a:ext>
            </a:extLst>
          </p:cNvPr>
          <p:cNvSpPr txBox="1"/>
          <p:nvPr/>
        </p:nvSpPr>
        <p:spPr>
          <a:xfrm>
            <a:off x="368144" y="3707451"/>
            <a:ext cx="389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3. RPN(Region proposal network)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4A97252-E47A-417D-A39C-CB34B0F9B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598" y="4076783"/>
            <a:ext cx="5437151" cy="26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943D44-BB65-40D5-97F7-BD2072D1C6C4}"/>
              </a:ext>
            </a:extLst>
          </p:cNvPr>
          <p:cNvSpPr txBox="1"/>
          <p:nvPr/>
        </p:nvSpPr>
        <p:spPr>
          <a:xfrm>
            <a:off x="515781" y="4010766"/>
            <a:ext cx="775449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(1) Feature map</a:t>
            </a:r>
            <a:r>
              <a:rPr lang="ko-KR" altLang="en-US" sz="1600"/>
              <a:t>에 </a:t>
            </a:r>
            <a:r>
              <a:rPr lang="en-US" altLang="ko-KR" sz="1600"/>
              <a:t>sliding window</a:t>
            </a:r>
            <a:r>
              <a:rPr lang="ko-KR" altLang="en-US" sz="1600"/>
              <a:t>처럼 </a:t>
            </a:r>
            <a:r>
              <a:rPr lang="en-US" altLang="ko-KR" sz="1600"/>
              <a:t>3*3</a:t>
            </a:r>
            <a:r>
              <a:rPr lang="ko-KR" altLang="en-US" sz="1600"/>
              <a:t> </a:t>
            </a:r>
            <a:r>
              <a:rPr lang="en-US" altLang="ko-KR" sz="1600"/>
              <a:t>convolution layer </a:t>
            </a:r>
            <a:r>
              <a:rPr lang="ko-KR" altLang="en-US" sz="1600"/>
              <a:t>통과</a:t>
            </a:r>
            <a:endParaRPr lang="en-US" altLang="ko-KR" sz="1600"/>
          </a:p>
          <a:p>
            <a:endParaRPr lang="en-US" altLang="ko-KR" sz="1600"/>
          </a:p>
          <a:p>
            <a:r>
              <a:rPr lang="en-US" altLang="ko-KR" sz="1600"/>
              <a:t>(2) </a:t>
            </a:r>
            <a:r>
              <a:rPr lang="ko-KR" altLang="en-US" sz="1600"/>
              <a:t>이 </a:t>
            </a:r>
            <a:r>
              <a:rPr lang="en-US" altLang="ko-KR" sz="1600"/>
              <a:t>layer</a:t>
            </a:r>
            <a:r>
              <a:rPr lang="ko-KR" altLang="en-US" sz="1600"/>
              <a:t>에 </a:t>
            </a:r>
            <a:r>
              <a:rPr lang="en-US" altLang="ko-KR" sz="1600" b="1"/>
              <a:t>1*1 convolution with 18 channels</a:t>
            </a:r>
            <a:r>
              <a:rPr lang="en-US" altLang="ko-KR" sz="1600"/>
              <a:t>(</a:t>
            </a:r>
            <a:r>
              <a:rPr lang="ko-KR" altLang="en-US" sz="1600"/>
              <a:t>엄밀히는 필터 수</a:t>
            </a:r>
            <a:r>
              <a:rPr lang="en-US" altLang="ko-KR" sz="1600"/>
              <a:t>) =&gt; Cls layer!</a:t>
            </a:r>
          </a:p>
          <a:p>
            <a:r>
              <a:rPr lang="en-US" altLang="ko-KR" sz="1600"/>
              <a:t>18</a:t>
            </a:r>
            <a:r>
              <a:rPr lang="ko-KR" altLang="en-US" sz="1600"/>
              <a:t>개인 이유</a:t>
            </a:r>
            <a:r>
              <a:rPr lang="en-US" altLang="ko-KR" sz="1600"/>
              <a:t>: Object </a:t>
            </a:r>
            <a:r>
              <a:rPr lang="ko-KR" altLang="en-US" sz="1600"/>
              <a:t>여부</a:t>
            </a:r>
            <a:r>
              <a:rPr lang="en-US" altLang="ko-KR" sz="1600"/>
              <a:t>(</a:t>
            </a:r>
            <a:r>
              <a:rPr lang="ko-KR" altLang="en-US" sz="1600"/>
              <a:t>유무</a:t>
            </a:r>
            <a:r>
              <a:rPr lang="en-US" altLang="ko-KR" sz="1600"/>
              <a:t>)*Anchor box </a:t>
            </a:r>
            <a:r>
              <a:rPr lang="ko-KR" altLang="en-US" sz="1600"/>
              <a:t>개수</a:t>
            </a:r>
            <a:endParaRPr lang="en-US" altLang="ko-KR" sz="1600"/>
          </a:p>
          <a:p>
            <a:r>
              <a:rPr lang="en-US" altLang="ko-KR" sz="1600"/>
              <a:t>=&gt; Cls</a:t>
            </a:r>
            <a:r>
              <a:rPr lang="ko-KR" altLang="en-US" sz="1600"/>
              <a:t> </a:t>
            </a:r>
            <a:r>
              <a:rPr lang="en-US" altLang="ko-KR" sz="1600"/>
              <a:t>layer:</a:t>
            </a:r>
            <a:r>
              <a:rPr lang="ko-KR" altLang="en-US" sz="1600"/>
              <a:t> </a:t>
            </a:r>
            <a:r>
              <a:rPr lang="en-US" altLang="ko-KR" sz="1600"/>
              <a:t>Feature map</a:t>
            </a:r>
            <a:r>
              <a:rPr lang="ko-KR" altLang="en-US" sz="1600"/>
              <a:t>의 동일 좌표를 중심으로 하는</a:t>
            </a:r>
            <a:endParaRPr lang="en-US" altLang="ko-KR" sz="1600"/>
          </a:p>
          <a:p>
            <a:r>
              <a:rPr lang="ko-KR" altLang="en-US" sz="1600"/>
              <a:t>각각의 </a:t>
            </a:r>
            <a:r>
              <a:rPr lang="en-US" altLang="ko-KR" sz="1600"/>
              <a:t>Anchor box</a:t>
            </a:r>
            <a:r>
              <a:rPr lang="ko-KR" altLang="en-US" sz="1600"/>
              <a:t>에 객체가 포함되는지 여부를 저장</a:t>
            </a:r>
            <a:endParaRPr lang="en-US" altLang="ko-KR" sz="1600"/>
          </a:p>
          <a:p>
            <a:endParaRPr lang="en-US" altLang="ko-KR" sz="1600"/>
          </a:p>
          <a:p>
            <a:r>
              <a:rPr lang="en-US" altLang="ko-KR" sz="1600"/>
              <a:t>(3) </a:t>
            </a:r>
            <a:r>
              <a:rPr lang="ko-KR" altLang="en-US" sz="1600"/>
              <a:t>유사하게 </a:t>
            </a:r>
            <a:r>
              <a:rPr lang="en-US" altLang="ko-KR" sz="1600"/>
              <a:t>Reg layer </a:t>
            </a:r>
            <a:r>
              <a:rPr lang="ko-KR" altLang="en-US" sz="1600"/>
              <a:t>도출</a:t>
            </a:r>
            <a:endParaRPr lang="en-US" altLang="ko-KR" sz="1600"/>
          </a:p>
          <a:p>
            <a:r>
              <a:rPr lang="en-US" altLang="ko-KR" sz="1600"/>
              <a:t>36</a:t>
            </a:r>
            <a:r>
              <a:rPr lang="ko-KR" altLang="en-US" sz="1600"/>
              <a:t>개인 이유</a:t>
            </a:r>
            <a:r>
              <a:rPr lang="en-US" altLang="ko-KR" sz="1600"/>
              <a:t>: </a:t>
            </a:r>
            <a:r>
              <a:rPr lang="ko-KR" altLang="en-US" sz="1600"/>
              <a:t>꼭짓점 </a:t>
            </a:r>
            <a:r>
              <a:rPr lang="en-US" altLang="ko-KR" sz="1600"/>
              <a:t>4</a:t>
            </a:r>
            <a:r>
              <a:rPr lang="ko-KR" altLang="en-US" sz="1600"/>
              <a:t>개 </a:t>
            </a:r>
            <a:r>
              <a:rPr lang="en-US" altLang="ko-KR" sz="1600"/>
              <a:t>* Anchor box </a:t>
            </a:r>
            <a:r>
              <a:rPr lang="ko-KR" altLang="en-US" sz="1600"/>
              <a:t>개수</a:t>
            </a:r>
            <a:endParaRPr lang="en-US" altLang="ko-KR" sz="1600"/>
          </a:p>
          <a:p>
            <a:r>
              <a:rPr lang="en-US" altLang="ko-KR" sz="1600"/>
              <a:t>=&gt; Reg layer: Feature map</a:t>
            </a:r>
            <a:r>
              <a:rPr lang="ko-KR" altLang="en-US" sz="1600"/>
              <a:t>의 동일 좌표를 중심으로 하는</a:t>
            </a:r>
            <a:endParaRPr lang="en-US" altLang="ko-KR" sz="1600"/>
          </a:p>
          <a:p>
            <a:r>
              <a:rPr lang="ko-KR" altLang="en-US" sz="1600"/>
              <a:t>각 </a:t>
            </a:r>
            <a:r>
              <a:rPr lang="en-US" altLang="ko-KR" sz="1600"/>
              <a:t>Anchor box</a:t>
            </a:r>
            <a:r>
              <a:rPr lang="ko-KR" altLang="en-US" sz="1600"/>
              <a:t> 안의 </a:t>
            </a:r>
            <a:r>
              <a:rPr lang="en-US" altLang="ko-KR" sz="1600"/>
              <a:t>bounding box </a:t>
            </a:r>
            <a:r>
              <a:rPr lang="ko-KR" altLang="en-US" sz="1600"/>
              <a:t>좌표를 저장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280888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Faster R-CNN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2A10-443A-4ED3-8747-1139046300C2}"/>
              </a:ext>
            </a:extLst>
          </p:cNvPr>
          <p:cNvSpPr txBox="1"/>
          <p:nvPr/>
        </p:nvSpPr>
        <p:spPr>
          <a:xfrm>
            <a:off x="305850" y="1019923"/>
            <a:ext cx="389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3. RPN(Region proposal network)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3BCE1DD-5800-4E25-8BFE-23A01DFA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13" y="1374024"/>
            <a:ext cx="7149325" cy="259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61167C9-70E7-48A3-A957-A98A7E3F2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058" y="1280894"/>
            <a:ext cx="38195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DE505B-EF90-4BE8-B5B9-2A1FC4355A46}"/>
              </a:ext>
            </a:extLst>
          </p:cNvPr>
          <p:cNvSpPr txBox="1"/>
          <p:nvPr/>
        </p:nvSpPr>
        <p:spPr>
          <a:xfrm>
            <a:off x="7337993" y="3681194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cf) 1*1 convolution: FC layer</a:t>
            </a:r>
            <a:r>
              <a:rPr lang="ko-KR" altLang="en-US"/>
              <a:t>와 조금 유사</a:t>
            </a:r>
            <a:endParaRPr lang="en-US" altLang="ko-KR"/>
          </a:p>
          <a:p>
            <a:r>
              <a:rPr lang="en-US" altLang="ko-KR"/>
              <a:t>(channel</a:t>
            </a:r>
            <a:r>
              <a:rPr lang="ko-KR" altLang="en-US"/>
              <a:t>축은 </a:t>
            </a:r>
            <a:r>
              <a:rPr lang="en-US" altLang="ko-KR"/>
              <a:t>global but spatial</a:t>
            </a:r>
            <a:r>
              <a:rPr lang="ko-KR" altLang="en-US"/>
              <a:t>축은 </a:t>
            </a:r>
            <a:r>
              <a:rPr lang="en-US" altLang="ko-KR"/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123070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Faster R-CNN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268D6938-9FB5-4BF6-BA63-44A3C820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0047"/>
            <a:ext cx="8251863" cy="478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0D0C5F-B70F-4C4D-BC46-008262FD3C30}"/>
              </a:ext>
            </a:extLst>
          </p:cNvPr>
          <p:cNvSpPr txBox="1"/>
          <p:nvPr/>
        </p:nvSpPr>
        <p:spPr>
          <a:xfrm>
            <a:off x="220507" y="1019923"/>
            <a:ext cx="12010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4. Proposal layer: </a:t>
            </a:r>
            <a:r>
              <a:rPr lang="en-US" altLang="ko-KR"/>
              <a:t>RPN</a:t>
            </a:r>
            <a:r>
              <a:rPr lang="ko-KR" altLang="en-US"/>
              <a:t>으로부터 도출한 </a:t>
            </a:r>
            <a:r>
              <a:rPr lang="en-US" altLang="ko-KR"/>
              <a:t>Anchor box</a:t>
            </a:r>
            <a:r>
              <a:rPr lang="ko-KR" altLang="en-US"/>
              <a:t>들의 객체 포함 확률</a:t>
            </a:r>
            <a:r>
              <a:rPr lang="en-US" altLang="ko-KR"/>
              <a:t>(score?), bounding box</a:t>
            </a:r>
            <a:r>
              <a:rPr lang="ko-KR" altLang="en-US"/>
              <a:t>가 </a:t>
            </a:r>
            <a:r>
              <a:rPr lang="en-US" altLang="ko-KR"/>
              <a:t>input</a:t>
            </a:r>
            <a:r>
              <a:rPr lang="ko-KR" altLang="en-US"/>
              <a:t>이 된다</a:t>
            </a:r>
            <a:r>
              <a:rPr lang="en-US" altLang="ko-KR"/>
              <a:t>.</a:t>
            </a:r>
          </a:p>
          <a:p>
            <a:r>
              <a:rPr lang="en-US" altLang="ko-KR"/>
              <a:t>=&gt; </a:t>
            </a:r>
            <a:r>
              <a:rPr lang="ko-KR" altLang="en-US"/>
              <a:t>이들 중 </a:t>
            </a:r>
            <a:r>
              <a:rPr lang="en-US" altLang="ko-KR"/>
              <a:t>score</a:t>
            </a:r>
            <a:r>
              <a:rPr lang="ko-KR" altLang="en-US"/>
              <a:t>가 낮지 않은 </a:t>
            </a:r>
            <a:r>
              <a:rPr lang="en-US" altLang="ko-KR"/>
              <a:t>box</a:t>
            </a:r>
            <a:r>
              <a:rPr lang="ko-KR" altLang="en-US"/>
              <a:t>들을 선택 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NMS(Non-max suppression)</a:t>
            </a:r>
            <a:r>
              <a:rPr lang="ko-KR" altLang="en-US"/>
              <a:t>를 적용하여 일종의 가지치기를 한다</a:t>
            </a:r>
            <a:r>
              <a:rPr lang="en-US" altLang="ko-KR"/>
              <a:t>.</a:t>
            </a:r>
          </a:p>
          <a:p>
            <a:r>
              <a:rPr lang="en-US" altLang="ko-KR" b="1"/>
              <a:t>=&gt; </a:t>
            </a:r>
            <a:r>
              <a:rPr lang="ko-KR" altLang="en-US" b="1"/>
              <a:t>이것들이 </a:t>
            </a:r>
            <a:r>
              <a:rPr lang="en-US" altLang="ko-KR" b="1"/>
              <a:t>Region proposal(RoI)!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6A21A-F5F9-4AC9-B81B-2C30C49731C0}"/>
              </a:ext>
            </a:extLst>
          </p:cNvPr>
          <p:cNvSpPr txBox="1"/>
          <p:nvPr/>
        </p:nvSpPr>
        <p:spPr>
          <a:xfrm>
            <a:off x="8251863" y="1893873"/>
            <a:ext cx="3059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NMS: </a:t>
            </a:r>
            <a:r>
              <a:rPr lang="ko-KR" altLang="en-US" sz="1600"/>
              <a:t>가장 </a:t>
            </a:r>
            <a:r>
              <a:rPr lang="en-US" altLang="ko-KR" sz="1600"/>
              <a:t>Score</a:t>
            </a:r>
            <a:r>
              <a:rPr lang="ko-KR" altLang="en-US" sz="1600"/>
              <a:t>가 높은 </a:t>
            </a:r>
            <a:r>
              <a:rPr lang="en-US" altLang="ko-KR" sz="1600"/>
              <a:t>box</a:t>
            </a:r>
            <a:r>
              <a:rPr lang="ko-KR" altLang="en-US" sz="1600"/>
              <a:t>와</a:t>
            </a:r>
            <a:endParaRPr lang="en-US" altLang="ko-KR" sz="1600"/>
          </a:p>
          <a:p>
            <a:r>
              <a:rPr lang="ko-KR" altLang="en-US" sz="1600"/>
              <a:t>일정 </a:t>
            </a:r>
            <a:r>
              <a:rPr lang="en-US" altLang="ko-KR" sz="1600"/>
              <a:t>IOU </a:t>
            </a:r>
            <a:r>
              <a:rPr lang="ko-KR" altLang="en-US" sz="1600"/>
              <a:t>이상인 </a:t>
            </a:r>
            <a:r>
              <a:rPr lang="en-US" altLang="ko-KR" sz="1600"/>
              <a:t>box</a:t>
            </a:r>
            <a:r>
              <a:rPr lang="ko-KR" altLang="en-US" sz="1600"/>
              <a:t>를 제거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1777F6-E52E-401A-86CE-5C00CE6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792" y="2499251"/>
            <a:ext cx="3570019" cy="409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7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Faster R-CNN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96D461-BD97-4811-9787-280DB97AB8DB}"/>
              </a:ext>
            </a:extLst>
          </p:cNvPr>
          <p:cNvSpPr txBox="1"/>
          <p:nvPr/>
        </p:nvSpPr>
        <p:spPr>
          <a:xfrm>
            <a:off x="368144" y="1090569"/>
            <a:ext cx="539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4-1. Anchor target layer(for computing RPN Loss)</a:t>
            </a:r>
            <a:endParaRPr lang="ko-KR" alt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84C61716-A39B-45C7-AC64-33A9E22E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81" y="1459901"/>
            <a:ext cx="7149325" cy="259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9E0F66-A658-405C-B460-173986491B91}"/>
              </a:ext>
            </a:extLst>
          </p:cNvPr>
          <p:cNvSpPr txBox="1"/>
          <p:nvPr/>
        </p:nvSpPr>
        <p:spPr>
          <a:xfrm>
            <a:off x="6802247" y="1459901"/>
            <a:ext cx="5386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Loss </a:t>
            </a:r>
            <a:r>
              <a:rPr lang="ko-KR" altLang="en-US"/>
              <a:t>계산을 위해 </a:t>
            </a:r>
            <a:r>
              <a:rPr lang="en-US" altLang="ko-KR" b="1"/>
              <a:t>Anchor box</a:t>
            </a:r>
            <a:r>
              <a:rPr lang="ko-KR" altLang="en-US" b="1"/>
              <a:t>들을 분류해야 </a:t>
            </a:r>
            <a:r>
              <a:rPr lang="ko-KR" altLang="en-US"/>
              <a:t>한다</a:t>
            </a:r>
            <a:r>
              <a:rPr lang="en-US" altLang="ko-KR"/>
              <a:t>!</a:t>
            </a:r>
          </a:p>
          <a:p>
            <a:r>
              <a:rPr lang="en-US" altLang="ko-KR"/>
              <a:t>Positive: </a:t>
            </a:r>
            <a:r>
              <a:rPr lang="ko-KR" altLang="en-US"/>
              <a:t>어떤 </a:t>
            </a:r>
            <a:r>
              <a:rPr lang="en-US" altLang="ko-KR"/>
              <a:t>ground truth</a:t>
            </a:r>
            <a:r>
              <a:rPr lang="ko-KR" altLang="en-US"/>
              <a:t>와 가장 큰 </a:t>
            </a:r>
            <a:r>
              <a:rPr lang="en-US" altLang="ko-KR"/>
              <a:t>IOU </a:t>
            </a:r>
          </a:p>
          <a:p>
            <a:r>
              <a:rPr lang="en-US" altLang="ko-KR"/>
              <a:t>            or ground truth</a:t>
            </a:r>
            <a:r>
              <a:rPr lang="ko-KR" altLang="en-US"/>
              <a:t>와 </a:t>
            </a:r>
            <a:r>
              <a:rPr lang="en-US" altLang="ko-KR"/>
              <a:t>IOU &gt; 0.7</a:t>
            </a:r>
          </a:p>
          <a:p>
            <a:r>
              <a:rPr lang="en-US" altLang="ko-KR"/>
              <a:t>Negative:</a:t>
            </a:r>
            <a:r>
              <a:rPr lang="ko-KR" altLang="en-US"/>
              <a:t> 모든 </a:t>
            </a:r>
            <a:r>
              <a:rPr lang="en-US" altLang="ko-KR"/>
              <a:t>ground truth</a:t>
            </a:r>
            <a:r>
              <a:rPr lang="ko-KR" altLang="en-US"/>
              <a:t>와 </a:t>
            </a:r>
            <a:r>
              <a:rPr lang="en-US" altLang="ko-KR"/>
              <a:t>IOU &lt; 0.3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83177-44F7-4458-AE8C-DCD3E8499AA7}"/>
              </a:ext>
            </a:extLst>
          </p:cNvPr>
          <p:cNvSpPr txBox="1"/>
          <p:nvPr/>
        </p:nvSpPr>
        <p:spPr>
          <a:xfrm>
            <a:off x="368144" y="3980802"/>
            <a:ext cx="11570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5. Proposal target layer: Proposal layer</a:t>
            </a:r>
            <a:r>
              <a:rPr lang="ko-KR" altLang="en-US"/>
              <a:t>에서 도출된 </a:t>
            </a:r>
            <a:r>
              <a:rPr lang="en-US" altLang="ko-KR"/>
              <a:t>RoI</a:t>
            </a:r>
            <a:r>
              <a:rPr lang="ko-KR" altLang="en-US"/>
              <a:t>들과</a:t>
            </a:r>
            <a:r>
              <a:rPr lang="en-US" altLang="ko-KR"/>
              <a:t>, Ground</a:t>
            </a:r>
            <a:r>
              <a:rPr lang="ko-KR" altLang="en-US"/>
              <a:t> </a:t>
            </a:r>
            <a:r>
              <a:rPr lang="en-US" altLang="ko-KR"/>
              <a:t>truth</a:t>
            </a:r>
            <a:r>
              <a:rPr lang="ko-KR" altLang="en-US"/>
              <a:t>들을 비교</a:t>
            </a:r>
            <a:r>
              <a:rPr lang="en-US" altLang="ko-KR"/>
              <a:t>(for training classification)</a:t>
            </a:r>
          </a:p>
          <a:p>
            <a:r>
              <a:rPr lang="en-US" altLang="ko-KR"/>
              <a:t>=&gt; Positive: </a:t>
            </a:r>
            <a:r>
              <a:rPr lang="ko-KR" altLang="en-US"/>
              <a:t>최대 </a:t>
            </a:r>
            <a:r>
              <a:rPr lang="en-US" altLang="ko-KR"/>
              <a:t>IOU &gt; 0.5, Negative: </a:t>
            </a:r>
            <a:r>
              <a:rPr lang="ko-KR" altLang="en-US"/>
              <a:t>최대 </a:t>
            </a:r>
            <a:r>
              <a:rPr lang="en-US" altLang="ko-KR"/>
              <a:t>IOU 0.1~0.5(For</a:t>
            </a:r>
            <a:r>
              <a:rPr lang="ko-KR" altLang="en-US"/>
              <a:t> </a:t>
            </a:r>
            <a:r>
              <a:rPr lang="en-US" altLang="ko-KR"/>
              <a:t>hard</a:t>
            </a:r>
            <a:r>
              <a:rPr lang="ko-KR" altLang="en-US"/>
              <a:t> </a:t>
            </a:r>
            <a:r>
              <a:rPr lang="en-US" altLang="ko-KR"/>
              <a:t>negative mining)</a:t>
            </a:r>
            <a:r>
              <a:rPr lang="ko-KR" altLang="en-US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1A72B-F7C4-4022-B462-121A707288F4}"/>
              </a:ext>
            </a:extLst>
          </p:cNvPr>
          <p:cNvSpPr txBox="1"/>
          <p:nvPr/>
        </p:nvSpPr>
        <p:spPr>
          <a:xfrm>
            <a:off x="368144" y="4776724"/>
            <a:ext cx="625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6. RoI pooling: Feature map, positive/negative ROI</a:t>
            </a:r>
            <a:r>
              <a:rPr lang="ko-KR" altLang="en-US"/>
              <a:t>에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B62D7-DA95-4D44-A7E3-BF46A1E55B8A}"/>
              </a:ext>
            </a:extLst>
          </p:cNvPr>
          <p:cNvSpPr txBox="1"/>
          <p:nvPr/>
        </p:nvSpPr>
        <p:spPr>
          <a:xfrm>
            <a:off x="356741" y="5362990"/>
            <a:ext cx="662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7. Classification/Bounding box regression:</a:t>
            </a:r>
            <a:r>
              <a:rPr lang="ko-KR" altLang="en-US"/>
              <a:t> </a:t>
            </a:r>
            <a:r>
              <a:rPr lang="en-US" altLang="ko-KR"/>
              <a:t>Fast R-CNN</a:t>
            </a:r>
            <a:r>
              <a:rPr lang="ko-KR" altLang="en-US"/>
              <a:t>과 동일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4668A-C8BB-4AA0-B9B3-008A7699E8F2}"/>
              </a:ext>
            </a:extLst>
          </p:cNvPr>
          <p:cNvSpPr txBox="1"/>
          <p:nvPr/>
        </p:nvSpPr>
        <p:spPr>
          <a:xfrm>
            <a:off x="453487" y="5744451"/>
            <a:ext cx="4966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*Loss </a:t>
            </a:r>
            <a:r>
              <a:rPr lang="ko-KR" altLang="en-US" sz="1400"/>
              <a:t>식은 </a:t>
            </a:r>
            <a:r>
              <a:rPr lang="en-US" altLang="ko-KR" sz="1400"/>
              <a:t>RPN</a:t>
            </a:r>
            <a:r>
              <a:rPr lang="ko-KR" altLang="en-US" sz="1400"/>
              <a:t>과 거의 동일</a:t>
            </a:r>
            <a:r>
              <a:rPr lang="en-US" altLang="ko-KR" sz="1400"/>
              <a:t>, </a:t>
            </a:r>
            <a:r>
              <a:rPr lang="ko-KR" altLang="en-US" sz="1400"/>
              <a:t>다만 </a:t>
            </a:r>
            <a:r>
              <a:rPr lang="en-US" altLang="ko-KR" sz="1400"/>
              <a:t>RPN</a:t>
            </a:r>
            <a:r>
              <a:rPr lang="ko-KR" altLang="en-US" sz="1400"/>
              <a:t>은 객체 유무만 판별</a:t>
            </a:r>
          </a:p>
        </p:txBody>
      </p:sp>
    </p:spTree>
    <p:extLst>
      <p:ext uri="{BB962C8B-B14F-4D97-AF65-F5344CB8AC3E}">
        <p14:creationId xmlns:p14="http://schemas.microsoft.com/office/powerpoint/2010/main" val="309035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95262" y="-12154"/>
            <a:ext cx="7453414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Faster R-CNN: Alternative Training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61B9288-D41A-4643-A3FF-267390B8A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681" y="1900871"/>
            <a:ext cx="5346496" cy="28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1F598BE0-3A53-40E3-8875-89EBFE823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86" y="1900871"/>
            <a:ext cx="5386326" cy="285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258922-E6B7-4C62-A36C-0FE000744B02}"/>
              </a:ext>
            </a:extLst>
          </p:cNvPr>
          <p:cNvSpPr txBox="1"/>
          <p:nvPr/>
        </p:nvSpPr>
        <p:spPr>
          <a:xfrm>
            <a:off x="1305714" y="1019923"/>
            <a:ext cx="963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RPN</a:t>
            </a:r>
            <a:r>
              <a:rPr lang="ko-KR" altLang="en-US"/>
              <a:t>이 제대로 </a:t>
            </a:r>
            <a:r>
              <a:rPr lang="en-US" altLang="ko-KR"/>
              <a:t>Region proposal</a:t>
            </a:r>
            <a:r>
              <a:rPr lang="ko-KR" altLang="en-US"/>
              <a:t>을 생성하지 못하면 </a:t>
            </a:r>
            <a:r>
              <a:rPr lang="en-US" altLang="ko-KR"/>
              <a:t>Fast R-CNN </a:t>
            </a:r>
            <a:r>
              <a:rPr lang="ko-KR" altLang="en-US"/>
              <a:t>학습에 문제가 발생하므로</a:t>
            </a:r>
            <a:r>
              <a:rPr lang="en-US" altLang="ko-KR"/>
              <a:t>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23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Faster R-CNN: Overall</a:t>
            </a: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BFE5447-C852-44E6-9801-EE0B95D18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8" y="1497336"/>
            <a:ext cx="12117419" cy="48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70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Faster R-CNN: Inference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B75B508-7861-480C-A209-1897C1EEC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00213"/>
            <a:ext cx="118872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092CE0-CEC5-43EF-8836-B2264FC03CDA}"/>
              </a:ext>
            </a:extLst>
          </p:cNvPr>
          <p:cNvSpPr txBox="1"/>
          <p:nvPr/>
        </p:nvSpPr>
        <p:spPr>
          <a:xfrm>
            <a:off x="663418" y="1325461"/>
            <a:ext cx="268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Target layer</a:t>
            </a:r>
            <a:r>
              <a:rPr lang="ko-KR" altLang="en-US"/>
              <a:t>는 필요없다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9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순서도: 수동 입력 370"/>
          <p:cNvSpPr/>
          <p:nvPr/>
        </p:nvSpPr>
        <p:spPr>
          <a:xfrm rot="10800000" flipH="1">
            <a:off x="6235997" y="4197838"/>
            <a:ext cx="993648" cy="1224316"/>
          </a:xfrm>
          <a:prstGeom prst="flowChartManualInpu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65" name="순서도: 수동 입력 364"/>
          <p:cNvSpPr/>
          <p:nvPr/>
        </p:nvSpPr>
        <p:spPr>
          <a:xfrm rot="10800000" flipH="1" flipV="1">
            <a:off x="6235997" y="2808351"/>
            <a:ext cx="993648" cy="1224316"/>
          </a:xfrm>
          <a:prstGeom prst="flowChartManualInpu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8" name="자유형 367"/>
          <p:cNvSpPr>
            <a:spLocks/>
          </p:cNvSpPr>
          <p:nvPr/>
        </p:nvSpPr>
        <p:spPr bwMode="auto">
          <a:xfrm>
            <a:off x="6521858" y="3187107"/>
            <a:ext cx="421926" cy="369267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9" name="Freeform 36"/>
          <p:cNvSpPr>
            <a:spLocks noEditPoints="1"/>
          </p:cNvSpPr>
          <p:nvPr/>
        </p:nvSpPr>
        <p:spPr bwMode="auto">
          <a:xfrm>
            <a:off x="6608296" y="4465977"/>
            <a:ext cx="249047" cy="41887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B67DCB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489287" y="2741521"/>
            <a:ext cx="367837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Mask R-CNN Explaination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R-CNN,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Fast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R-CNN, Faster R-CNN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489287" y="4131008"/>
            <a:ext cx="36783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Reference</a:t>
            </a:r>
            <a:endParaRPr lang="en-US" altLang="ko-KR" sz="1600" b="1" dirty="0"/>
          </a:p>
        </p:txBody>
      </p:sp>
      <p:sp>
        <p:nvSpPr>
          <p:cNvPr id="374" name="Freeform 6"/>
          <p:cNvSpPr>
            <a:spLocks/>
          </p:cNvSpPr>
          <p:nvPr/>
        </p:nvSpPr>
        <p:spPr bwMode="auto">
          <a:xfrm flipH="1">
            <a:off x="5324328" y="4486268"/>
            <a:ext cx="457390" cy="40552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5" name="순서도: 수동 입력 374"/>
          <p:cNvSpPr/>
          <p:nvPr/>
        </p:nvSpPr>
        <p:spPr>
          <a:xfrm rot="10800000">
            <a:off x="5056198" y="4189053"/>
            <a:ext cx="993648" cy="1224316"/>
          </a:xfrm>
          <a:prstGeom prst="flowChartManualInpu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191673" y="4131008"/>
            <a:ext cx="3678374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Strategy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Mask R-CNN Ensemble + Catboost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8" name="Freeform 6"/>
          <p:cNvSpPr>
            <a:spLocks/>
          </p:cNvSpPr>
          <p:nvPr/>
        </p:nvSpPr>
        <p:spPr bwMode="auto">
          <a:xfrm flipH="1" flipV="1">
            <a:off x="5324327" y="3317738"/>
            <a:ext cx="457390" cy="40552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9" name="순서도: 수동 입력 378"/>
          <p:cNvSpPr/>
          <p:nvPr/>
        </p:nvSpPr>
        <p:spPr>
          <a:xfrm rot="10800000" flipV="1">
            <a:off x="5056197" y="2796159"/>
            <a:ext cx="993648" cy="1224316"/>
          </a:xfrm>
          <a:prstGeom prst="flowChartManualInpu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191672" y="2738114"/>
            <a:ext cx="367837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>
                <a:solidFill>
                  <a:prstClr val="black">
                    <a:lumMod val="75000"/>
                    <a:lumOff val="25000"/>
                  </a:prstClr>
                </a:solidFill>
              </a:rPr>
              <a:t>Competition Description</a:t>
            </a:r>
          </a:p>
          <a:p>
            <a:pPr algn="r">
              <a:lnSpc>
                <a:spcPct val="150000"/>
              </a:lnSpc>
            </a:pPr>
            <a:r>
              <a:rPr lang="en-US" altLang="ko-KR" sz="1600">
                <a:solidFill>
                  <a:prstClr val="black">
                    <a:lumMod val="65000"/>
                    <a:lumOff val="35000"/>
                  </a:prstClr>
                </a:solidFill>
              </a:rPr>
              <a:t>Domain.etc</a:t>
            </a:r>
            <a:endParaRPr lang="en-US" altLang="ko-KR" sz="16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98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15355" y="-12154"/>
            <a:ext cx="10813228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Mask R-CNN: INSTANCE SEGMENTATION!!</a:t>
            </a: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1F872-E90D-4576-B774-EB0F7BC7E68E}"/>
              </a:ext>
            </a:extLst>
          </p:cNvPr>
          <p:cNvSpPr txBox="1"/>
          <p:nvPr/>
        </p:nvSpPr>
        <p:spPr>
          <a:xfrm>
            <a:off x="453487" y="1115736"/>
            <a:ext cx="807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Image pre-processing: Backbone network(CNN)</a:t>
            </a:r>
            <a:r>
              <a:rPr lang="ko-KR" altLang="en-US"/>
              <a:t>의 </a:t>
            </a:r>
            <a:r>
              <a:rPr lang="en-US" altLang="ko-KR"/>
              <a:t>input size </a:t>
            </a:r>
            <a:r>
              <a:rPr lang="ko-KR" altLang="en-US"/>
              <a:t>맞추는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14124-3465-489B-A6A6-BEDF65BD74B5}"/>
              </a:ext>
            </a:extLst>
          </p:cNvPr>
          <p:cNvSpPr txBox="1"/>
          <p:nvPr/>
        </p:nvSpPr>
        <p:spPr>
          <a:xfrm>
            <a:off x="453487" y="1416209"/>
            <a:ext cx="634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2. FPN(Feature pyramid network):</a:t>
            </a:r>
            <a:r>
              <a:rPr lang="en-US" altLang="ko-KR"/>
              <a:t> Feature pyramid </a:t>
            </a:r>
            <a:r>
              <a:rPr lang="ko-KR" altLang="en-US"/>
              <a:t>생성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2EF9D3-4824-4895-975A-E121D5598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86" y="2471952"/>
            <a:ext cx="7505583" cy="44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B07CE-D929-4A07-A31D-92CE7191D7A2}"/>
              </a:ext>
            </a:extLst>
          </p:cNvPr>
          <p:cNvSpPr txBox="1"/>
          <p:nvPr/>
        </p:nvSpPr>
        <p:spPr>
          <a:xfrm>
            <a:off x="558452" y="1877458"/>
            <a:ext cx="4062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다양한 크기의 객체를 </a:t>
            </a:r>
            <a:r>
              <a:rPr lang="en-US" altLang="ko-KR" sz="1600"/>
              <a:t>detect</a:t>
            </a:r>
            <a:r>
              <a:rPr lang="ko-KR" altLang="en-US" sz="1600"/>
              <a:t>하려는 시도</a:t>
            </a:r>
            <a:r>
              <a:rPr lang="en-US" altLang="ko-KR" sz="1600"/>
              <a:t>...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AEAA7-9816-4BD9-8D7B-14B2F8301FE2}"/>
              </a:ext>
            </a:extLst>
          </p:cNvPr>
          <p:cNvSpPr txBox="1"/>
          <p:nvPr/>
        </p:nvSpPr>
        <p:spPr>
          <a:xfrm>
            <a:off x="7827464" y="2310635"/>
            <a:ext cx="4364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(a) </a:t>
            </a:r>
            <a:r>
              <a:rPr lang="ko-KR" altLang="en-US" sz="1600"/>
              <a:t>시간</a:t>
            </a:r>
            <a:r>
              <a:rPr lang="en-US" altLang="ko-KR" sz="1600"/>
              <a:t>/</a:t>
            </a:r>
            <a:r>
              <a:rPr lang="ko-KR" altLang="en-US" sz="1600"/>
              <a:t>메모리 문제</a:t>
            </a:r>
            <a:endParaRPr lang="en-US" altLang="ko-KR" sz="1600"/>
          </a:p>
          <a:p>
            <a:r>
              <a:rPr lang="en-US" altLang="ko-KR" sz="1600"/>
              <a:t>(b) </a:t>
            </a:r>
            <a:r>
              <a:rPr lang="ko-KR" altLang="en-US" sz="1600"/>
              <a:t>성능 문제</a:t>
            </a:r>
            <a:endParaRPr lang="en-US" altLang="ko-KR" sz="1600"/>
          </a:p>
          <a:p>
            <a:r>
              <a:rPr lang="en-US" altLang="ko-KR" sz="1600"/>
              <a:t>(c) small object detect</a:t>
            </a:r>
            <a:r>
              <a:rPr lang="ko-KR" altLang="en-US" sz="1600"/>
              <a:t> 어려움</a:t>
            </a:r>
            <a:endParaRPr lang="en-US" altLang="ko-KR" sz="1600"/>
          </a:p>
          <a:p>
            <a:r>
              <a:rPr lang="ko-KR" altLang="en-US" sz="1600"/>
              <a:t>고해상도</a:t>
            </a:r>
            <a:r>
              <a:rPr lang="en-US" altLang="ko-KR" sz="1600"/>
              <a:t>: </a:t>
            </a:r>
            <a:r>
              <a:rPr lang="ko-KR" altLang="en-US" sz="1600"/>
              <a:t>위치 정보 많으나 저수준 특징</a:t>
            </a:r>
            <a:endParaRPr lang="en-US" altLang="ko-KR" sz="1600"/>
          </a:p>
          <a:p>
            <a:r>
              <a:rPr lang="ko-KR" altLang="en-US" sz="1600"/>
              <a:t>저해상도</a:t>
            </a:r>
            <a:r>
              <a:rPr lang="en-US" altLang="ko-KR" sz="1600"/>
              <a:t>: </a:t>
            </a:r>
            <a:r>
              <a:rPr lang="ko-KR" altLang="en-US" sz="1600"/>
              <a:t>고수준 특징 가지나 위치 정보 적음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89F461C-9DA2-4708-98CA-1BF4167B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900" y="3756420"/>
            <a:ext cx="3658600" cy="13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305A453-2DBA-4D8E-A54F-D5E7F64B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747" y="5117388"/>
            <a:ext cx="4149027" cy="177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EB54E-AC6D-4AEF-9955-E220F4486B6B}"/>
              </a:ext>
            </a:extLst>
          </p:cNvPr>
          <p:cNvSpPr txBox="1"/>
          <p:nvPr/>
        </p:nvSpPr>
        <p:spPr>
          <a:xfrm>
            <a:off x="6783828" y="1481940"/>
            <a:ext cx="409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*backbone network </a:t>
            </a:r>
            <a:r>
              <a:rPr lang="ko-KR" altLang="en-US" sz="1400"/>
              <a:t>중 하나</a:t>
            </a:r>
            <a:r>
              <a:rPr lang="en-US" altLang="ko-KR" sz="1400"/>
              <a:t>, </a:t>
            </a:r>
            <a:r>
              <a:rPr lang="ko-KR" altLang="en-US" sz="1400"/>
              <a:t>상당히 많이 활용됨</a:t>
            </a:r>
          </a:p>
        </p:txBody>
      </p:sp>
    </p:spTree>
    <p:extLst>
      <p:ext uri="{BB962C8B-B14F-4D97-AF65-F5344CB8AC3E}">
        <p14:creationId xmlns:p14="http://schemas.microsoft.com/office/powerpoint/2010/main" val="207061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39AC4055-8CCF-4282-A979-97E42E451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454" y="5006885"/>
            <a:ext cx="5819360" cy="146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Mask R-CNN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9EEC02-0D7F-4E60-8F12-1DEFAFEC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4" y="2093089"/>
            <a:ext cx="4845717" cy="338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0214626-FBD6-4888-9FEB-64BFA7D13023}"/>
              </a:ext>
            </a:extLst>
          </p:cNvPr>
          <p:cNvSpPr txBox="1"/>
          <p:nvPr/>
        </p:nvSpPr>
        <p:spPr>
          <a:xfrm>
            <a:off x="263178" y="1116445"/>
            <a:ext cx="634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2. FPN(Feature pyramid network):</a:t>
            </a:r>
            <a:r>
              <a:rPr lang="en-US" altLang="ko-KR"/>
              <a:t> Feature pyramid </a:t>
            </a:r>
            <a:r>
              <a:rPr lang="ko-KR" altLang="en-US"/>
              <a:t>생성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E4E9045-9C3C-4864-BE31-2F9B4640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388" y="1695602"/>
            <a:ext cx="3038620" cy="292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69686-DE65-4C4E-88A7-FF76B80173A7}"/>
              </a:ext>
            </a:extLst>
          </p:cNvPr>
          <p:cNvSpPr txBox="1"/>
          <p:nvPr/>
        </p:nvSpPr>
        <p:spPr>
          <a:xfrm>
            <a:off x="6289945" y="1372495"/>
            <a:ext cx="227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Bottom-up</a:t>
            </a:r>
            <a:r>
              <a:rPr lang="ko-KR" altLang="en-US"/>
              <a:t> </a:t>
            </a:r>
            <a:r>
              <a:rPr lang="en-US" altLang="ko-KR"/>
              <a:t>pathway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92554-AC22-456D-AEDF-42158E13DD38}"/>
              </a:ext>
            </a:extLst>
          </p:cNvPr>
          <p:cNvSpPr txBox="1"/>
          <p:nvPr/>
        </p:nvSpPr>
        <p:spPr>
          <a:xfrm>
            <a:off x="7982514" y="3405567"/>
            <a:ext cx="351366" cy="276999"/>
          </a:xfrm>
          <a:prstGeom prst="rect">
            <a:avLst/>
          </a:prstGeom>
          <a:solidFill>
            <a:srgbClr val="29ABE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c2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2A8581-F2CE-4B7A-B7CE-96B23AC84C63}"/>
              </a:ext>
            </a:extLst>
          </p:cNvPr>
          <p:cNvSpPr txBox="1"/>
          <p:nvPr/>
        </p:nvSpPr>
        <p:spPr>
          <a:xfrm>
            <a:off x="7982514" y="2744117"/>
            <a:ext cx="351366" cy="276999"/>
          </a:xfrm>
          <a:prstGeom prst="rect">
            <a:avLst/>
          </a:prstGeom>
          <a:solidFill>
            <a:srgbClr val="29ABE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c3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8A835C-A396-43E8-A7E7-A719B8190481}"/>
              </a:ext>
            </a:extLst>
          </p:cNvPr>
          <p:cNvSpPr txBox="1"/>
          <p:nvPr/>
        </p:nvSpPr>
        <p:spPr>
          <a:xfrm>
            <a:off x="8109163" y="2211068"/>
            <a:ext cx="351366" cy="276999"/>
          </a:xfrm>
          <a:prstGeom prst="rect">
            <a:avLst/>
          </a:prstGeom>
          <a:solidFill>
            <a:srgbClr val="29ABE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c4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5427C6-DAF2-488A-B8A0-273C413A68DC}"/>
              </a:ext>
            </a:extLst>
          </p:cNvPr>
          <p:cNvSpPr txBox="1"/>
          <p:nvPr/>
        </p:nvSpPr>
        <p:spPr>
          <a:xfrm>
            <a:off x="8109163" y="1734592"/>
            <a:ext cx="351366" cy="276999"/>
          </a:xfrm>
          <a:prstGeom prst="rect">
            <a:avLst/>
          </a:prstGeom>
          <a:solidFill>
            <a:srgbClr val="29ABE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c5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84025D-9778-48BC-A26A-7FB478EE5B8C}"/>
              </a:ext>
            </a:extLst>
          </p:cNvPr>
          <p:cNvSpPr txBox="1"/>
          <p:nvPr/>
        </p:nvSpPr>
        <p:spPr>
          <a:xfrm>
            <a:off x="6356586" y="4699037"/>
            <a:ext cx="21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Top-down pathway</a:t>
            </a:r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C112BA-8C58-4DA9-897B-FABA3E9FC139}"/>
              </a:ext>
            </a:extLst>
          </p:cNvPr>
          <p:cNvSpPr txBox="1"/>
          <p:nvPr/>
        </p:nvSpPr>
        <p:spPr>
          <a:xfrm>
            <a:off x="6180903" y="5356798"/>
            <a:ext cx="351366" cy="276999"/>
          </a:xfrm>
          <a:prstGeom prst="rect">
            <a:avLst/>
          </a:prstGeom>
          <a:solidFill>
            <a:srgbClr val="29ABE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c5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C2B129-4F4A-4F42-B6EF-27C09FB02E14}"/>
              </a:ext>
            </a:extLst>
          </p:cNvPr>
          <p:cNvSpPr txBox="1"/>
          <p:nvPr/>
        </p:nvSpPr>
        <p:spPr>
          <a:xfrm>
            <a:off x="6142028" y="6020608"/>
            <a:ext cx="351366" cy="276999"/>
          </a:xfrm>
          <a:prstGeom prst="rect">
            <a:avLst/>
          </a:prstGeom>
          <a:solidFill>
            <a:srgbClr val="29ABE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c4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EEA1BB-FE35-41E1-A31C-8ACE11F75D3C}"/>
              </a:ext>
            </a:extLst>
          </p:cNvPr>
          <p:cNvSpPr txBox="1"/>
          <p:nvPr/>
        </p:nvSpPr>
        <p:spPr>
          <a:xfrm>
            <a:off x="8559849" y="5975121"/>
            <a:ext cx="351366" cy="276999"/>
          </a:xfrm>
          <a:prstGeom prst="rect">
            <a:avLst/>
          </a:prstGeom>
          <a:solidFill>
            <a:srgbClr val="29ABE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c4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263CD4-64B8-406A-9CD2-D3D75E15E11E}"/>
              </a:ext>
            </a:extLst>
          </p:cNvPr>
          <p:cNvSpPr txBox="1"/>
          <p:nvPr/>
        </p:nvSpPr>
        <p:spPr>
          <a:xfrm>
            <a:off x="11150944" y="5676784"/>
            <a:ext cx="373665" cy="276999"/>
          </a:xfrm>
          <a:prstGeom prst="rect">
            <a:avLst/>
          </a:prstGeom>
          <a:solidFill>
            <a:srgbClr val="29ABE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p4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DFEEA6-7674-4A3B-A12E-262FC8A2A41B}"/>
              </a:ext>
            </a:extLst>
          </p:cNvPr>
          <p:cNvSpPr txBox="1"/>
          <p:nvPr/>
        </p:nvSpPr>
        <p:spPr>
          <a:xfrm>
            <a:off x="11195118" y="5064835"/>
            <a:ext cx="373665" cy="276999"/>
          </a:xfrm>
          <a:prstGeom prst="rect">
            <a:avLst/>
          </a:prstGeom>
          <a:solidFill>
            <a:srgbClr val="29ABE2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p5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B382862-4866-4A29-93DC-AE544DB4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458" y="3160883"/>
            <a:ext cx="2605364" cy="144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79B54-0B92-4AAB-A608-5B0C891D67FA}"/>
              </a:ext>
            </a:extLst>
          </p:cNvPr>
          <p:cNvSpPr txBox="1"/>
          <p:nvPr/>
        </p:nvSpPr>
        <p:spPr>
          <a:xfrm>
            <a:off x="6487166" y="6330860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1*1 conv: </a:t>
            </a:r>
            <a:r>
              <a:rPr lang="ko-KR" altLang="en-US" sz="1200"/>
              <a:t>채널 수 같아짐</a:t>
            </a:r>
          </a:p>
        </p:txBody>
      </p:sp>
    </p:spTree>
    <p:extLst>
      <p:ext uri="{BB962C8B-B14F-4D97-AF65-F5344CB8AC3E}">
        <p14:creationId xmlns:p14="http://schemas.microsoft.com/office/powerpoint/2010/main" val="4052624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Mask R-CNN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074" name="Picture 2" descr="Feature Pyramid Networks for Object Detection | eremo2002">
            <a:extLst>
              <a:ext uri="{FF2B5EF4-FFF2-40B4-BE49-F238E27FC236}">
                <a16:creationId xmlns:a16="http://schemas.microsoft.com/office/drawing/2014/main" id="{CA397752-7D14-4721-9C54-45AD98C4E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36" y="1464749"/>
            <a:ext cx="4504227" cy="529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673FEA4C-3519-4292-95A2-65B4C75F9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064" y="1397558"/>
            <a:ext cx="6342634" cy="262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9785EB-7F33-4374-8697-5A76737E18EF}"/>
              </a:ext>
            </a:extLst>
          </p:cNvPr>
          <p:cNvSpPr txBox="1"/>
          <p:nvPr/>
        </p:nvSpPr>
        <p:spPr>
          <a:xfrm>
            <a:off x="339832" y="1045787"/>
            <a:ext cx="634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2. FPN(Feature pyramid network):</a:t>
            </a:r>
            <a:r>
              <a:rPr lang="en-US" altLang="ko-KR"/>
              <a:t> Feature pyramid </a:t>
            </a:r>
            <a:r>
              <a:rPr lang="ko-KR" altLang="en-US"/>
              <a:t>생성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3076" name="Picture 4" descr="Feature Pyramid Networks for Object Detection 논문 정리">
            <a:extLst>
              <a:ext uri="{FF2B5EF4-FFF2-40B4-BE49-F238E27FC236}">
                <a16:creationId xmlns:a16="http://schemas.microsoft.com/office/drawing/2014/main" id="{64891B26-C991-43E0-8287-0D02133E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402" y="4362796"/>
            <a:ext cx="3839361" cy="239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2A9698-1F64-4784-A7FB-D16371106D46}"/>
              </a:ext>
            </a:extLst>
          </p:cNvPr>
          <p:cNvSpPr txBox="1"/>
          <p:nvPr/>
        </p:nvSpPr>
        <p:spPr>
          <a:xfrm>
            <a:off x="89646" y="3662168"/>
            <a:ext cx="1794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(Backbone network:</a:t>
            </a:r>
          </a:p>
          <a:p>
            <a:r>
              <a:rPr lang="en-US" altLang="ko-KR" sz="1400"/>
              <a:t>ResNet, ResNeSt </a:t>
            </a:r>
            <a:r>
              <a:rPr lang="ko-KR" altLang="en-US" sz="1400"/>
              <a:t>등</a:t>
            </a:r>
            <a:endParaRPr lang="en-US" altLang="ko-KR" sz="1400"/>
          </a:p>
          <a:p>
            <a:r>
              <a:rPr lang="en-US" altLang="ko-KR" sz="1400"/>
              <a:t>CNN </a:t>
            </a:r>
            <a:r>
              <a:rPr lang="ko-KR" altLang="en-US" sz="1400"/>
              <a:t>계열</a:t>
            </a:r>
            <a:r>
              <a:rPr lang="en-US" altLang="ko-KR" sz="1400"/>
              <a:t>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03414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Mask R-CNN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079512-C75E-48D8-B602-0932F6F8D3AA}"/>
              </a:ext>
            </a:extLst>
          </p:cNvPr>
          <p:cNvSpPr txBox="1"/>
          <p:nvPr/>
        </p:nvSpPr>
        <p:spPr>
          <a:xfrm>
            <a:off x="515781" y="1019923"/>
            <a:ext cx="610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RPN: FPN</a:t>
            </a:r>
            <a:r>
              <a:rPr lang="ko-KR" altLang="en-US"/>
              <a:t>에서 도출된 </a:t>
            </a:r>
            <a:r>
              <a:rPr lang="en-US" altLang="ko-KR"/>
              <a:t>Feature pyramid</a:t>
            </a:r>
            <a:r>
              <a:rPr lang="ko-KR" altLang="en-US"/>
              <a:t>의 각 층에 적용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3C9AB-AC34-4EAA-8BA8-11508D02E2B8}"/>
              </a:ext>
            </a:extLst>
          </p:cNvPr>
          <p:cNvSpPr txBox="1"/>
          <p:nvPr/>
        </p:nvSpPr>
        <p:spPr>
          <a:xfrm>
            <a:off x="518671" y="1362837"/>
            <a:ext cx="1173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4. Proposal layer: RPN</a:t>
            </a:r>
            <a:r>
              <a:rPr lang="ko-KR" altLang="en-US"/>
              <a:t>에서 도출된 여러 </a:t>
            </a:r>
            <a:r>
              <a:rPr lang="en-US" altLang="ko-KR"/>
              <a:t>Region proposal </a:t>
            </a:r>
            <a:r>
              <a:rPr lang="ko-KR" altLang="en-US"/>
              <a:t>중 최적의 </a:t>
            </a:r>
            <a:r>
              <a:rPr lang="en-US" altLang="ko-KR"/>
              <a:t>RoI </a:t>
            </a:r>
            <a:r>
              <a:rPr lang="ko-KR" altLang="en-US"/>
              <a:t>도출</a:t>
            </a:r>
            <a:r>
              <a:rPr lang="en-US" altLang="ko-KR"/>
              <a:t>(</a:t>
            </a:r>
            <a:r>
              <a:rPr lang="ko-KR" altLang="en-US"/>
              <a:t>아까 </a:t>
            </a:r>
            <a:r>
              <a:rPr lang="en-US" altLang="ko-KR"/>
              <a:t>Faster R-CNN</a:t>
            </a:r>
            <a:r>
              <a:rPr lang="ko-KR" altLang="en-US"/>
              <a:t>의 여러 </a:t>
            </a:r>
            <a:r>
              <a:rPr lang="en-US" altLang="ko-KR"/>
              <a:t>layer</a:t>
            </a:r>
            <a:r>
              <a:rPr lang="ko-KR" altLang="en-US"/>
              <a:t>들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B2514-C5E5-46AA-9D76-CAB88F607315}"/>
              </a:ext>
            </a:extLst>
          </p:cNvPr>
          <p:cNvSpPr txBox="1"/>
          <p:nvPr/>
        </p:nvSpPr>
        <p:spPr>
          <a:xfrm>
            <a:off x="9022661" y="1204589"/>
            <a:ext cx="3006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Anchor target, Proposal target, Proposal</a:t>
            </a:r>
            <a:endParaRPr lang="ko-KR" altLang="en-US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977AAF-606A-4EF2-9D8D-7C6285DD4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61" y="1724145"/>
            <a:ext cx="6673256" cy="1953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B1A413-9FE6-4D24-94C2-2E0A20BFD266}"/>
              </a:ext>
            </a:extLst>
          </p:cNvPr>
          <p:cNvSpPr txBox="1"/>
          <p:nvPr/>
        </p:nvSpPr>
        <p:spPr>
          <a:xfrm>
            <a:off x="515781" y="3753551"/>
            <a:ext cx="978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5. RoI Align layer: </a:t>
            </a:r>
            <a:r>
              <a:rPr lang="en-US" altLang="ko-KR"/>
              <a:t>RoI</a:t>
            </a:r>
            <a:r>
              <a:rPr lang="ko-KR" altLang="en-US"/>
              <a:t> </a:t>
            </a:r>
            <a:r>
              <a:rPr lang="en-US" altLang="ko-KR"/>
              <a:t>pooling </a:t>
            </a:r>
            <a:r>
              <a:rPr lang="ko-KR" altLang="en-US"/>
              <a:t>개선</a:t>
            </a:r>
            <a:r>
              <a:rPr lang="en-US" altLang="ko-KR"/>
              <a:t>, </a:t>
            </a:r>
            <a:r>
              <a:rPr lang="ko-KR" altLang="en-US"/>
              <a:t>다양한 크기의 </a:t>
            </a:r>
            <a:r>
              <a:rPr lang="en-US" altLang="ko-KR"/>
              <a:t>RoI</a:t>
            </a:r>
            <a:r>
              <a:rPr lang="ko-KR" altLang="en-US"/>
              <a:t>들을 </a:t>
            </a:r>
            <a:r>
              <a:rPr lang="ko-KR" altLang="en-US" b="1"/>
              <a:t>같은 크기의 </a:t>
            </a:r>
            <a:r>
              <a:rPr lang="en-US" altLang="ko-KR" b="1"/>
              <a:t>Feature map</a:t>
            </a:r>
            <a:r>
              <a:rPr lang="ko-KR" altLang="en-US" b="1"/>
              <a:t>으로</a:t>
            </a:r>
            <a:r>
              <a:rPr lang="en-US" altLang="ko-KR" b="1"/>
              <a:t>!!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38E8A-75BB-46CD-B0CA-E1AF65618B59}"/>
              </a:ext>
            </a:extLst>
          </p:cNvPr>
          <p:cNvSpPr txBox="1"/>
          <p:nvPr/>
        </p:nvSpPr>
        <p:spPr>
          <a:xfrm>
            <a:off x="785957" y="4122883"/>
            <a:ext cx="10928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RoI pooling</a:t>
            </a:r>
            <a:r>
              <a:rPr lang="ko-KR" altLang="en-US" sz="1400"/>
              <a:t>의 문제</a:t>
            </a:r>
            <a:r>
              <a:rPr lang="en-US" altLang="ko-KR" sz="1400"/>
              <a:t>: </a:t>
            </a:r>
            <a:r>
              <a:rPr lang="ko-KR" altLang="en-US" sz="1400"/>
              <a:t>상당한 위치 정보</a:t>
            </a:r>
            <a:r>
              <a:rPr lang="en-US" altLang="ko-KR" sz="1400"/>
              <a:t>, </a:t>
            </a:r>
            <a:r>
              <a:rPr lang="ko-KR" altLang="en-US" sz="1400"/>
              <a:t>가장자리 정보 등의 손실 </a:t>
            </a:r>
            <a:r>
              <a:rPr lang="en-US" altLang="ko-KR" sz="1400"/>
              <a:t>=&gt; Classification</a:t>
            </a:r>
            <a:r>
              <a:rPr lang="ko-KR" altLang="en-US" sz="1400"/>
              <a:t>에는 영향이 낮으나</a:t>
            </a:r>
            <a:r>
              <a:rPr lang="en-US" altLang="ko-KR" sz="1400"/>
              <a:t> </a:t>
            </a:r>
            <a:r>
              <a:rPr lang="ko-KR" altLang="en-US" sz="1400"/>
              <a:t>픽셀 단위의 </a:t>
            </a:r>
            <a:r>
              <a:rPr lang="en-US" altLang="ko-KR" sz="1400"/>
              <a:t>segmentation</a:t>
            </a:r>
            <a:r>
              <a:rPr lang="ko-KR" altLang="en-US" sz="1400"/>
              <a:t>에는</a:t>
            </a:r>
            <a:r>
              <a:rPr lang="en-US" altLang="ko-KR" sz="1400"/>
              <a:t>..</a:t>
            </a:r>
            <a:endParaRPr lang="ko-KR" altLang="en-US" sz="14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3B006C-730D-4199-99A7-083052CA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9" y="4370678"/>
            <a:ext cx="6500054" cy="254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EF4D4F-B301-44F5-90FF-B4DF3A4C7701}"/>
              </a:ext>
            </a:extLst>
          </p:cNvPr>
          <p:cNvSpPr txBox="1"/>
          <p:nvPr/>
        </p:nvSpPr>
        <p:spPr>
          <a:xfrm>
            <a:off x="2815835" y="6550223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(</a:t>
            </a:r>
            <a:r>
              <a:rPr lang="ko-KR" altLang="en-US" sz="1400"/>
              <a:t>실수 </a:t>
            </a:r>
            <a:r>
              <a:rPr lang="en-US" altLang="ko-KR" sz="1400"/>
              <a:t>-&gt; </a:t>
            </a:r>
            <a:r>
              <a:rPr lang="ko-KR" altLang="en-US" sz="1400"/>
              <a:t>정수</a:t>
            </a:r>
            <a:r>
              <a:rPr lang="en-US" altLang="ko-KR" sz="1400"/>
              <a:t>)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38545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Mask R-CNN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0D2D9F-ABAE-45E8-B9D3-9974FE81E7C4}"/>
              </a:ext>
            </a:extLst>
          </p:cNvPr>
          <p:cNvSpPr txBox="1"/>
          <p:nvPr/>
        </p:nvSpPr>
        <p:spPr>
          <a:xfrm>
            <a:off x="453487" y="1019923"/>
            <a:ext cx="978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5. RoI Align layer: </a:t>
            </a:r>
            <a:r>
              <a:rPr lang="en-US" altLang="ko-KR"/>
              <a:t>RoI</a:t>
            </a:r>
            <a:r>
              <a:rPr lang="ko-KR" altLang="en-US"/>
              <a:t> </a:t>
            </a:r>
            <a:r>
              <a:rPr lang="en-US" altLang="ko-KR"/>
              <a:t>pooling </a:t>
            </a:r>
            <a:r>
              <a:rPr lang="ko-KR" altLang="en-US"/>
              <a:t>개선</a:t>
            </a:r>
            <a:r>
              <a:rPr lang="en-US" altLang="ko-KR"/>
              <a:t>, </a:t>
            </a:r>
            <a:r>
              <a:rPr lang="ko-KR" altLang="en-US"/>
              <a:t>다양한 크기의 </a:t>
            </a:r>
            <a:r>
              <a:rPr lang="en-US" altLang="ko-KR"/>
              <a:t>RoI</a:t>
            </a:r>
            <a:r>
              <a:rPr lang="ko-KR" altLang="en-US"/>
              <a:t>들을 같은 크기의 </a:t>
            </a:r>
            <a:r>
              <a:rPr lang="en-US" altLang="ko-KR"/>
              <a:t>Feature map</a:t>
            </a:r>
            <a:r>
              <a:rPr lang="ko-KR" altLang="en-US"/>
              <a:t>으로</a:t>
            </a:r>
            <a:r>
              <a:rPr lang="en-US" altLang="ko-KR"/>
              <a:t>!!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41DE8D-63DC-4CE8-9951-F1F5713C8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3901" b="-924"/>
          <a:stretch/>
        </p:blipFill>
        <p:spPr>
          <a:xfrm>
            <a:off x="220507" y="1384559"/>
            <a:ext cx="6079625" cy="2287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F0CC1-795B-45FA-8AE6-59F31138CF71}"/>
              </a:ext>
            </a:extLst>
          </p:cNvPr>
          <p:cNvSpPr txBox="1"/>
          <p:nvPr/>
        </p:nvSpPr>
        <p:spPr>
          <a:xfrm>
            <a:off x="83933" y="3666205"/>
            <a:ext cx="3139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1) Projection: </a:t>
            </a:r>
            <a:r>
              <a:rPr lang="ko-KR" altLang="en-US" sz="1600"/>
              <a:t>실수</a:t>
            </a:r>
            <a:r>
              <a:rPr lang="en-US" altLang="ko-KR" sz="1600"/>
              <a:t>-&gt;</a:t>
            </a:r>
            <a:r>
              <a:rPr lang="ko-KR" altLang="en-US" sz="1600"/>
              <a:t>정수 손실</a:t>
            </a:r>
            <a:r>
              <a:rPr lang="en-US" altLang="ko-KR" sz="1600"/>
              <a:t>X</a:t>
            </a:r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CC735D-A245-4471-A193-F4D23C35B4D5}"/>
              </a:ext>
            </a:extLst>
          </p:cNvPr>
          <p:cNvSpPr txBox="1"/>
          <p:nvPr/>
        </p:nvSpPr>
        <p:spPr>
          <a:xfrm>
            <a:off x="3223254" y="3622497"/>
            <a:ext cx="4043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2) Pooling size</a:t>
            </a:r>
            <a:r>
              <a:rPr lang="ko-KR" altLang="en-US" sz="1600"/>
              <a:t>만큼 구획을 나누고</a:t>
            </a:r>
            <a:r>
              <a:rPr lang="en-US" altLang="ko-KR" sz="1600"/>
              <a:t>,</a:t>
            </a:r>
          </a:p>
          <a:p>
            <a:r>
              <a:rPr lang="ko-KR" altLang="en-US" sz="1600"/>
              <a:t>하나의 구획에 </a:t>
            </a:r>
            <a:r>
              <a:rPr lang="en-US" altLang="ko-KR" sz="1600"/>
              <a:t>4</a:t>
            </a:r>
            <a:r>
              <a:rPr lang="ko-KR" altLang="en-US" sz="1600"/>
              <a:t>개의 </a:t>
            </a:r>
            <a:r>
              <a:rPr lang="en-US" altLang="ko-KR" sz="1600"/>
              <a:t>sampling point </a:t>
            </a:r>
            <a:r>
              <a:rPr lang="ko-KR" altLang="en-US" sz="1600"/>
              <a:t>지정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34A1C-8552-4ACD-93ED-EA31AE11F4D0}"/>
              </a:ext>
            </a:extLst>
          </p:cNvPr>
          <p:cNvSpPr txBox="1"/>
          <p:nvPr/>
        </p:nvSpPr>
        <p:spPr>
          <a:xfrm>
            <a:off x="7588690" y="3575166"/>
            <a:ext cx="4382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3) Bilinear interpolation: </a:t>
            </a:r>
            <a:r>
              <a:rPr lang="ko-KR" altLang="en-US" sz="1600"/>
              <a:t>각 </a:t>
            </a:r>
            <a:r>
              <a:rPr lang="en-US" altLang="ko-KR" sz="1600"/>
              <a:t>sampling point</a:t>
            </a:r>
            <a:r>
              <a:rPr lang="ko-KR" altLang="en-US" sz="1600"/>
              <a:t>에</a:t>
            </a:r>
            <a:endParaRPr lang="en-US" altLang="ko-KR" sz="1600"/>
          </a:p>
          <a:p>
            <a:r>
              <a:rPr lang="ko-KR" altLang="en-US" sz="1600"/>
              <a:t>값을 매김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0127427-D4BF-4632-BB07-A9D331467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839" y="4227862"/>
            <a:ext cx="5507423" cy="195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ED0971-D44B-4FD5-9828-FBB1A7727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397" y="6292414"/>
            <a:ext cx="6367603" cy="565586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08019E6-6A77-4A1B-BB7D-EB763123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89" y="1565663"/>
            <a:ext cx="2467692" cy="194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95C0489-6B67-4108-87E9-E8FE6EE71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492" y="1565663"/>
            <a:ext cx="2442910" cy="196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A43B59A-312E-4DDA-ABB5-BD9AC6BD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97" y="4208145"/>
            <a:ext cx="4409618" cy="223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9DC2BB3-CABD-4F7D-AA88-F34968857666}"/>
              </a:ext>
            </a:extLst>
          </p:cNvPr>
          <p:cNvSpPr txBox="1"/>
          <p:nvPr/>
        </p:nvSpPr>
        <p:spPr>
          <a:xfrm>
            <a:off x="811055" y="6445402"/>
            <a:ext cx="4382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4) Max pooling: 4</a:t>
            </a:r>
            <a:r>
              <a:rPr lang="ko-KR" altLang="en-US" sz="1600"/>
              <a:t>개의 </a:t>
            </a:r>
            <a:r>
              <a:rPr lang="en-US" altLang="ko-KR" sz="1600"/>
              <a:t>sampling point </a:t>
            </a:r>
            <a:r>
              <a:rPr lang="ko-KR" altLang="en-US" sz="1600"/>
              <a:t>대상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227D08-BDCF-41D7-A1CC-498959304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49" y="4048467"/>
            <a:ext cx="2295845" cy="438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91754B-A58E-44FF-9FD3-33CFA1AFB3D1}"/>
              </a:ext>
            </a:extLst>
          </p:cNvPr>
          <p:cNvSpPr txBox="1"/>
          <p:nvPr/>
        </p:nvSpPr>
        <p:spPr>
          <a:xfrm>
            <a:off x="-26913" y="4320549"/>
            <a:ext cx="1958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(Projection</a:t>
            </a:r>
            <a:r>
              <a:rPr lang="ko-KR" altLang="en-US" sz="1200"/>
              <a:t>할 </a:t>
            </a:r>
            <a:r>
              <a:rPr lang="en-US" altLang="ko-KR" sz="1200"/>
              <a:t>Pyramid </a:t>
            </a:r>
            <a:r>
              <a:rPr lang="ko-KR" altLang="en-US" sz="1200"/>
              <a:t>층</a:t>
            </a:r>
            <a:r>
              <a:rPr lang="en-US" altLang="ko-KR" sz="1200"/>
              <a:t>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871963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Mask R-CNN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3775D-1278-4F70-BDB6-082D99C36835}"/>
              </a:ext>
            </a:extLst>
          </p:cNvPr>
          <p:cNvSpPr txBox="1"/>
          <p:nvPr/>
        </p:nvSpPr>
        <p:spPr>
          <a:xfrm>
            <a:off x="368144" y="1107347"/>
            <a:ext cx="875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6-1. Classification/Bounding box regression: Fast R-CNN(Or Faster R-CNN)</a:t>
            </a:r>
            <a:r>
              <a:rPr lang="ko-KR" altLang="en-US"/>
              <a:t>과 동일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99E0B-E3C6-49E3-927F-0DA1E83F9C00}"/>
              </a:ext>
            </a:extLst>
          </p:cNvPr>
          <p:cNvSpPr txBox="1"/>
          <p:nvPr/>
        </p:nvSpPr>
        <p:spPr>
          <a:xfrm>
            <a:off x="368144" y="1476679"/>
            <a:ext cx="694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6-2. Mask branch: </a:t>
            </a:r>
            <a:r>
              <a:rPr lang="ko-KR" altLang="en-US"/>
              <a:t>새롭게 추가된 </a:t>
            </a:r>
            <a:r>
              <a:rPr lang="en-US" altLang="ko-KR"/>
              <a:t>branch!! </a:t>
            </a:r>
            <a:r>
              <a:rPr lang="en-US" altLang="ko-KR" b="1"/>
              <a:t>Segmentation </a:t>
            </a:r>
            <a:r>
              <a:rPr lang="ko-KR" altLang="en-US" b="1"/>
              <a:t>수행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AAA63A7-0746-4A41-AEED-FDC9BFA2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13" y="1802122"/>
            <a:ext cx="6329842" cy="209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81B7491-76CB-4937-9CBC-2A5BF27FF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26" y="3429000"/>
            <a:ext cx="2762774" cy="116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1160A-CE34-497C-B588-0E5A94A3DFFD}"/>
              </a:ext>
            </a:extLst>
          </p:cNvPr>
          <p:cNvSpPr txBox="1"/>
          <p:nvPr/>
        </p:nvSpPr>
        <p:spPr>
          <a:xfrm>
            <a:off x="368144" y="3892133"/>
            <a:ext cx="757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7. Post-processing: Feature map</a:t>
            </a:r>
            <a:r>
              <a:rPr lang="ko-KR" altLang="en-US"/>
              <a:t>을 </a:t>
            </a:r>
            <a:r>
              <a:rPr lang="en-US" altLang="ko-KR"/>
              <a:t>rescaling</a:t>
            </a:r>
            <a:r>
              <a:rPr lang="ko-KR" altLang="en-US"/>
              <a:t>하여 실제 이미지 </a:t>
            </a:r>
            <a:r>
              <a:rPr lang="en-US" altLang="ko-KR"/>
              <a:t>Masking</a:t>
            </a:r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E1DB8-21DF-47F8-80FC-71FA716D5510}"/>
              </a:ext>
            </a:extLst>
          </p:cNvPr>
          <p:cNvSpPr txBox="1"/>
          <p:nvPr/>
        </p:nvSpPr>
        <p:spPr>
          <a:xfrm>
            <a:off x="6353886" y="1859413"/>
            <a:ext cx="600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1) 3*3 Convolution, Deconvolution, 1*1 Convolution </a:t>
            </a:r>
            <a:r>
              <a:rPr lang="ko-KR" altLang="en-US" sz="1400"/>
              <a:t>활용</a:t>
            </a:r>
            <a:endParaRPr lang="en-US" altLang="ko-KR" sz="1400"/>
          </a:p>
          <a:p>
            <a:r>
              <a:rPr lang="en-US" altLang="ko-KR" sz="1400"/>
              <a:t>=&gt; input</a:t>
            </a:r>
            <a:r>
              <a:rPr lang="ko-KR" altLang="en-US" sz="1400"/>
              <a:t>인 </a:t>
            </a:r>
            <a:r>
              <a:rPr lang="en-US" altLang="ko-KR" sz="1400"/>
              <a:t>RoI</a:t>
            </a:r>
            <a:r>
              <a:rPr lang="ko-KR" altLang="en-US" sz="1400"/>
              <a:t>의 예측 대상별 </a:t>
            </a:r>
            <a:r>
              <a:rPr lang="en-US" altLang="ko-KR" sz="1400"/>
              <a:t>Masking feature map </a:t>
            </a:r>
            <a:r>
              <a:rPr lang="ko-KR" altLang="en-US" sz="1400"/>
              <a:t>도출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1ED453-E4F3-402C-B83E-B4AA50F92D4D}"/>
              </a:ext>
            </a:extLst>
          </p:cNvPr>
          <p:cNvSpPr txBox="1"/>
          <p:nvPr/>
        </p:nvSpPr>
        <p:spPr>
          <a:xfrm>
            <a:off x="6635692" y="2365416"/>
            <a:ext cx="6119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Ex) </a:t>
            </a:r>
            <a:r>
              <a:rPr lang="ko-KR" altLang="en-US" sz="1400"/>
              <a:t>각 픽셀이 기린일 확률을 담는 </a:t>
            </a:r>
            <a:r>
              <a:rPr lang="en-US" altLang="ko-KR" sz="1400"/>
              <a:t>feature map, </a:t>
            </a:r>
            <a:r>
              <a:rPr lang="ko-KR" altLang="en-US" sz="1400"/>
              <a:t>사람일 확률을 담는</a:t>
            </a:r>
            <a:endParaRPr lang="en-US" altLang="ko-KR" sz="1400"/>
          </a:p>
          <a:p>
            <a:r>
              <a:rPr lang="en-US" altLang="ko-KR" sz="1400"/>
              <a:t>feature map </a:t>
            </a:r>
            <a:r>
              <a:rPr lang="ko-KR" altLang="en-US" sz="1400"/>
              <a:t>각각 도출 </a:t>
            </a:r>
            <a:r>
              <a:rPr lang="en-US" altLang="ko-KR" sz="1400"/>
              <a:t>=&gt; </a:t>
            </a:r>
            <a:r>
              <a:rPr lang="ko-KR" altLang="en-US" sz="1400"/>
              <a:t>클래스별 </a:t>
            </a:r>
            <a:r>
              <a:rPr lang="en-US" altLang="ko-KR" sz="1400"/>
              <a:t>feature map </a:t>
            </a:r>
            <a:r>
              <a:rPr lang="ko-KR" altLang="en-US" sz="1400"/>
              <a:t>존재</a:t>
            </a:r>
            <a:endParaRPr lang="en-US" altLang="ko-KR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5DE32-CC30-4DE0-8774-EABE1D42E098}"/>
              </a:ext>
            </a:extLst>
          </p:cNvPr>
          <p:cNvSpPr txBox="1"/>
          <p:nvPr/>
        </p:nvSpPr>
        <p:spPr>
          <a:xfrm>
            <a:off x="6353886" y="3102251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2) Classification branch</a:t>
            </a:r>
            <a:r>
              <a:rPr lang="ko-KR" altLang="en-US" sz="1400"/>
              <a:t>에서 분류된 클래스에</a:t>
            </a:r>
            <a:endParaRPr lang="en-US" altLang="ko-KR" sz="1400"/>
          </a:p>
          <a:p>
            <a:r>
              <a:rPr lang="ko-KR" altLang="en-US" sz="1400"/>
              <a:t>해당하는 </a:t>
            </a:r>
            <a:r>
              <a:rPr lang="en-US" altLang="ko-KR" sz="1400"/>
              <a:t>feature map </a:t>
            </a:r>
            <a:r>
              <a:rPr lang="ko-KR" altLang="en-US" sz="1400"/>
              <a:t>최종 선택</a:t>
            </a:r>
            <a:endParaRPr lang="en-US" altLang="ko-KR" sz="140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7E9BAFA-D229-4CD5-A96D-774B305B5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5" y="4384493"/>
            <a:ext cx="6124643" cy="227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0B7E7-D453-44E8-BAD0-C03FAE7975F0}"/>
              </a:ext>
            </a:extLst>
          </p:cNvPr>
          <p:cNvSpPr txBox="1"/>
          <p:nvPr/>
        </p:nvSpPr>
        <p:spPr>
          <a:xfrm>
            <a:off x="10422589" y="2227831"/>
            <a:ext cx="18117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(sementic</a:t>
            </a:r>
            <a:r>
              <a:rPr lang="ko-KR" altLang="en-US" sz="1100"/>
              <a:t> </a:t>
            </a:r>
            <a:r>
              <a:rPr lang="en-US" altLang="ko-KR" sz="1100"/>
              <a:t>segmentation)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237693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Mask R-CNN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170" name="Picture 2" descr="딥러닝] Mask R-CNN">
            <a:extLst>
              <a:ext uri="{FF2B5EF4-FFF2-40B4-BE49-F238E27FC236}">
                <a16:creationId xmlns:a16="http://schemas.microsoft.com/office/drawing/2014/main" id="{C731BF9F-FAD3-4566-B3DC-139D16A4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" y="1152261"/>
            <a:ext cx="7640918" cy="435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D328D6-160C-4D04-8025-CCAF41F4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384" y="1045844"/>
            <a:ext cx="4871950" cy="41735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BD66BCD-274B-4322-BD4F-DAEC8F76D38E}"/>
              </a:ext>
            </a:extLst>
          </p:cNvPr>
          <p:cNvSpPr txBox="1"/>
          <p:nvPr/>
        </p:nvSpPr>
        <p:spPr>
          <a:xfrm>
            <a:off x="220507" y="5848277"/>
            <a:ext cx="532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Train: Faster R-CNN</a:t>
            </a:r>
            <a:r>
              <a:rPr lang="ko-KR" altLang="en-US"/>
              <a:t>과 유사</a:t>
            </a:r>
            <a:r>
              <a:rPr lang="en-US" altLang="ko-KR"/>
              <a:t>(Loss</a:t>
            </a:r>
            <a:r>
              <a:rPr lang="ko-KR" altLang="en-US"/>
              <a:t>에 </a:t>
            </a:r>
            <a:r>
              <a:rPr lang="en-US" altLang="ko-KR"/>
              <a:t>masking</a:t>
            </a:r>
            <a:r>
              <a:rPr lang="ko-KR" altLang="en-US"/>
              <a:t> 추가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5AAB26-B67D-4AC6-93BC-1A52E0D341CC}"/>
              </a:ext>
            </a:extLst>
          </p:cNvPr>
          <p:cNvSpPr txBox="1"/>
          <p:nvPr/>
        </p:nvSpPr>
        <p:spPr>
          <a:xfrm>
            <a:off x="220507" y="6262815"/>
            <a:ext cx="11839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Inference: Train</a:t>
            </a:r>
            <a:r>
              <a:rPr lang="ko-KR" altLang="en-US"/>
              <a:t> 과정과 달라짐</a:t>
            </a:r>
            <a:r>
              <a:rPr lang="en-US" altLang="ko-KR"/>
              <a:t>(...-&gt;RPN-&gt;Classification/bbox regression-&gt;NMS-&gt;</a:t>
            </a:r>
            <a:r>
              <a:rPr lang="ko-KR" altLang="en-US"/>
              <a:t>일부 </a:t>
            </a:r>
            <a:r>
              <a:rPr lang="en-US" altLang="ko-KR"/>
              <a:t>Top Masking branch </a:t>
            </a:r>
            <a:r>
              <a:rPr lang="ko-KR" altLang="en-US"/>
              <a:t>입력</a:t>
            </a:r>
            <a:r>
              <a:rPr lang="en-US" altLang="ko-KR"/>
              <a:t>)</a:t>
            </a:r>
          </a:p>
          <a:p>
            <a:r>
              <a:rPr lang="en-US" altLang="ko-KR"/>
              <a:t>             =&gt; </a:t>
            </a:r>
            <a:r>
              <a:rPr lang="ko-KR" altLang="en-US"/>
              <a:t>속도</a:t>
            </a:r>
            <a:r>
              <a:rPr lang="en-US" altLang="ko-KR"/>
              <a:t>, </a:t>
            </a:r>
            <a:r>
              <a:rPr lang="ko-KR" altLang="en-US"/>
              <a:t>성능 증진</a:t>
            </a:r>
          </a:p>
        </p:txBody>
      </p:sp>
    </p:spTree>
    <p:extLst>
      <p:ext uri="{BB962C8B-B14F-4D97-AF65-F5344CB8AC3E}">
        <p14:creationId xmlns:p14="http://schemas.microsoft.com/office/powerpoint/2010/main" val="2426776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Strategy</a:t>
            </a: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CE818-46F6-4B3E-84FF-8EC87262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18" y="2021246"/>
            <a:ext cx="6726792" cy="4634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9E21C-9EC9-4D13-AB92-A3B8E5D4FDE0}"/>
              </a:ext>
            </a:extLst>
          </p:cNvPr>
          <p:cNvSpPr txBox="1"/>
          <p:nvPr/>
        </p:nvSpPr>
        <p:spPr>
          <a:xfrm>
            <a:off x="7560175" y="887093"/>
            <a:ext cx="4416594" cy="609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/>
              <a:t>MODEL:</a:t>
            </a:r>
          </a:p>
          <a:p>
            <a:r>
              <a:rPr lang="en-US" altLang="ko-KR" sz="500"/>
              <a:t>  META_ARCHITECTURE: "GeneralizedRCNN"</a:t>
            </a:r>
          </a:p>
          <a:p>
            <a:r>
              <a:rPr lang="en-US" altLang="ko-KR" sz="500"/>
              <a:t>  WEIGHTS: "https://s3.us-west-1.wasabisys.com/resnest/detectron/mask_cascade_rcnn_ResNeSt_200_FPN_dcn_syncBN_all_tricks_3x-e1901134.pth"</a:t>
            </a:r>
          </a:p>
          <a:p>
            <a:r>
              <a:rPr lang="en-US" altLang="ko-KR" sz="500"/>
              <a:t>  BACKBONE:</a:t>
            </a:r>
          </a:p>
          <a:p>
            <a:r>
              <a:rPr lang="en-US" altLang="ko-KR" sz="500"/>
              <a:t>    NAME: "build_resnet_fpn_backbone"</a:t>
            </a:r>
          </a:p>
          <a:p>
            <a:r>
              <a:rPr lang="en-US" altLang="ko-KR" sz="500"/>
              <a:t>    FREEZE_AT: 0</a:t>
            </a:r>
          </a:p>
          <a:p>
            <a:r>
              <a:rPr lang="en-US" altLang="ko-KR" sz="500"/>
              <a:t>  MASK_ON: True</a:t>
            </a:r>
          </a:p>
          <a:p>
            <a:r>
              <a:rPr lang="en-US" altLang="ko-KR" sz="500"/>
              <a:t>  RESNETS:</a:t>
            </a:r>
          </a:p>
          <a:p>
            <a:r>
              <a:rPr lang="en-US" altLang="ko-KR" sz="500"/>
              <a:t>    OUT_FEATURES: ["res2", "res3", "res4", "res5"]</a:t>
            </a:r>
          </a:p>
          <a:p>
            <a:r>
              <a:rPr lang="en-US" altLang="ko-KR" sz="500"/>
              <a:t>    DEPTH: 200</a:t>
            </a:r>
          </a:p>
          <a:p>
            <a:r>
              <a:rPr lang="en-US" altLang="ko-KR" sz="500"/>
              <a:t>    STRIDE_IN_1X1: False</a:t>
            </a:r>
          </a:p>
          <a:p>
            <a:r>
              <a:rPr lang="en-US" altLang="ko-KR" sz="500"/>
              <a:t>    RADIX: 2</a:t>
            </a:r>
          </a:p>
          <a:p>
            <a:r>
              <a:rPr lang="en-US" altLang="ko-KR" sz="500"/>
              <a:t>    DEFORM_ON_PER_STAGE: [False, True, True, True] # on Res3,Res4,Res5</a:t>
            </a:r>
          </a:p>
          <a:p>
            <a:r>
              <a:rPr lang="en-US" altLang="ko-KR" sz="500"/>
              <a:t>    DEFORM_MODULATED: True</a:t>
            </a:r>
          </a:p>
          <a:p>
            <a:r>
              <a:rPr lang="en-US" altLang="ko-KR" sz="500"/>
              <a:t>    DEFORM_NUM_GROUPS: 2</a:t>
            </a:r>
          </a:p>
          <a:p>
            <a:r>
              <a:rPr lang="en-US" altLang="ko-KR" sz="500"/>
              <a:t>    NORM: "SyncBN"</a:t>
            </a:r>
          </a:p>
          <a:p>
            <a:endParaRPr lang="en-US" altLang="ko-KR" sz="500"/>
          </a:p>
          <a:p>
            <a:r>
              <a:rPr lang="en-US" altLang="ko-KR" sz="500"/>
              <a:t>  FPN:</a:t>
            </a:r>
          </a:p>
          <a:p>
            <a:r>
              <a:rPr lang="en-US" altLang="ko-KR" sz="500"/>
              <a:t>    NORM: "SyncBN"</a:t>
            </a:r>
          </a:p>
          <a:p>
            <a:r>
              <a:rPr lang="en-US" altLang="ko-KR" sz="500"/>
              <a:t>    IN_FEATURES: ["res2", "res3", "res4", "res5"]</a:t>
            </a:r>
          </a:p>
          <a:p>
            <a:r>
              <a:rPr lang="en-US" altLang="ko-KR" sz="500"/>
              <a:t>  ANCHOR_GENERATOR:</a:t>
            </a:r>
          </a:p>
          <a:p>
            <a:r>
              <a:rPr lang="en-US" altLang="ko-KR" sz="500"/>
              <a:t>    SIZES: [[4], [9], [17], [31], [64], [127]]  # One size for each in feature map</a:t>
            </a:r>
          </a:p>
          <a:p>
            <a:r>
              <a:rPr lang="en-US" altLang="ko-KR" sz="500"/>
              <a:t>    ASPECT_RATIOS: [[0.25, 0.5, 1.0, 2.0, 4.0]]  # Three aspect ratios (same for all in feature maps)</a:t>
            </a:r>
          </a:p>
          <a:p>
            <a:r>
              <a:rPr lang="en-US" altLang="ko-KR" sz="500"/>
              <a:t>  ROI_HEADS:</a:t>
            </a:r>
          </a:p>
          <a:p>
            <a:r>
              <a:rPr lang="en-US" altLang="ko-KR" sz="500"/>
              <a:t>    NUM_CLASSES: 1</a:t>
            </a:r>
          </a:p>
          <a:p>
            <a:r>
              <a:rPr lang="en-US" altLang="ko-KR" sz="500"/>
              <a:t>    BATCH_SIZE_PER_IMAGE: 512</a:t>
            </a:r>
          </a:p>
          <a:p>
            <a:r>
              <a:rPr lang="en-US" altLang="ko-KR" sz="500"/>
              <a:t>    NAME: CascadeROIHeads</a:t>
            </a:r>
          </a:p>
          <a:p>
            <a:r>
              <a:rPr lang="en-US" altLang="ko-KR" sz="500"/>
              <a:t>    IN_FEATURES: ["p2", "p3", "p4", "p5"]</a:t>
            </a:r>
          </a:p>
          <a:p>
            <a:r>
              <a:rPr lang="en-US" altLang="ko-KR" sz="500"/>
              <a:t>  ROI_BOX_HEAD:</a:t>
            </a:r>
          </a:p>
          <a:p>
            <a:r>
              <a:rPr lang="en-US" altLang="ko-KR" sz="500"/>
              <a:t>    NAME: "FastRCNNConvFCHead"</a:t>
            </a:r>
          </a:p>
          <a:p>
            <a:r>
              <a:rPr lang="en-US" altLang="ko-KR" sz="500"/>
              <a:t>    NUM_CONV: 4</a:t>
            </a:r>
          </a:p>
          <a:p>
            <a:r>
              <a:rPr lang="en-US" altLang="ko-KR" sz="500"/>
              <a:t>    NUM_FC: 1</a:t>
            </a:r>
          </a:p>
          <a:p>
            <a:r>
              <a:rPr lang="en-US" altLang="ko-KR" sz="500"/>
              <a:t>    NORM: "SyncBN"</a:t>
            </a:r>
          </a:p>
          <a:p>
            <a:r>
              <a:rPr lang="en-US" altLang="ko-KR" sz="500"/>
              <a:t>    POOLER_RESOLUTION: 7</a:t>
            </a:r>
          </a:p>
          <a:p>
            <a:r>
              <a:rPr lang="en-US" altLang="ko-KR" sz="500"/>
              <a:t>    CLS_AGNOSTIC_BBOX_REG: True</a:t>
            </a:r>
          </a:p>
          <a:p>
            <a:r>
              <a:rPr lang="en-US" altLang="ko-KR" sz="500"/>
              <a:t>  ROI_MASK_HEAD:</a:t>
            </a:r>
          </a:p>
          <a:p>
            <a:r>
              <a:rPr lang="en-US" altLang="ko-KR" sz="500"/>
              <a:t>    NUM_CONV: 8</a:t>
            </a:r>
          </a:p>
          <a:p>
            <a:r>
              <a:rPr lang="en-US" altLang="ko-KR" sz="500"/>
              <a:t>    NORM: "SyncBN"</a:t>
            </a:r>
          </a:p>
          <a:p>
            <a:r>
              <a:rPr lang="en-US" altLang="ko-KR" sz="500"/>
              <a:t>  RPN:</a:t>
            </a:r>
          </a:p>
          <a:p>
            <a:r>
              <a:rPr lang="en-US" altLang="ko-KR" sz="500"/>
              <a:t>    IN_FEATURES: ["p2" ,"p2", "p3", "p4", "p5", "p6"]</a:t>
            </a:r>
          </a:p>
          <a:p>
            <a:r>
              <a:rPr lang="en-US" altLang="ko-KR" sz="500"/>
              <a:t>    BATCH_SIZE_PER_IMAGE: 256</a:t>
            </a:r>
          </a:p>
          <a:p>
            <a:r>
              <a:rPr lang="en-US" altLang="ko-KR" sz="500"/>
              <a:t>    POST_NMS_TOPK_TEST: 3000</a:t>
            </a:r>
          </a:p>
          <a:p>
            <a:r>
              <a:rPr lang="en-US" altLang="ko-KR" sz="500"/>
              <a:t>    POST_NMS_TOPK_TRAIN: 3000</a:t>
            </a:r>
          </a:p>
          <a:p>
            <a:r>
              <a:rPr lang="en-US" altLang="ko-KR" sz="500"/>
              <a:t>    PRE_NMS_TOPK_TEST: 6000</a:t>
            </a:r>
          </a:p>
          <a:p>
            <a:r>
              <a:rPr lang="en-US" altLang="ko-KR" sz="500"/>
              <a:t>    PRE_NMS_TOPK_TRAIN: 12000</a:t>
            </a:r>
          </a:p>
          <a:p>
            <a:r>
              <a:rPr lang="en-US" altLang="ko-KR" sz="500"/>
              <a:t>  RETINANET:</a:t>
            </a:r>
          </a:p>
          <a:p>
            <a:r>
              <a:rPr lang="en-US" altLang="ko-KR" sz="500"/>
              <a:t>    NUM_CLASSES: 1</a:t>
            </a:r>
          </a:p>
          <a:p>
            <a:r>
              <a:rPr lang="en-US" altLang="ko-KR" sz="500"/>
              <a:t>    TOPK_CANDIDATES_TEST: 3000</a:t>
            </a:r>
          </a:p>
          <a:p>
            <a:r>
              <a:rPr lang="en-US" altLang="ko-KR" sz="500"/>
              <a:t>  PIXEL_MEAN: [128, 128, 128]</a:t>
            </a:r>
          </a:p>
          <a:p>
            <a:r>
              <a:rPr lang="en-US" altLang="ko-KR" sz="500"/>
              <a:t>  PIXEL_STD: [11.578, 11.578, 11.578]</a:t>
            </a:r>
          </a:p>
          <a:p>
            <a:r>
              <a:rPr lang="en-US" altLang="ko-KR" sz="500"/>
              <a:t>SOLVER:</a:t>
            </a:r>
          </a:p>
          <a:p>
            <a:r>
              <a:rPr lang="en-US" altLang="ko-KR" sz="500"/>
              <a:t>  IMS_PER_BATCH: 16</a:t>
            </a:r>
          </a:p>
          <a:p>
            <a:r>
              <a:rPr lang="en-US" altLang="ko-KR" sz="500"/>
              <a:t>  BASE_LR: 0.02</a:t>
            </a:r>
          </a:p>
          <a:p>
            <a:r>
              <a:rPr lang="en-US" altLang="ko-KR" sz="500"/>
              <a:t>  STEPS: (17500, 20000)</a:t>
            </a:r>
          </a:p>
          <a:p>
            <a:r>
              <a:rPr lang="en-US" altLang="ko-KR" sz="500"/>
              <a:t>  MAX_ITER: 30000</a:t>
            </a:r>
          </a:p>
          <a:p>
            <a:r>
              <a:rPr lang="en-US" altLang="ko-KR" sz="500"/>
              <a:t>  CHECKPOINT_PERIOD: 500</a:t>
            </a:r>
          </a:p>
          <a:p>
            <a:r>
              <a:rPr lang="en-US" altLang="ko-KR" sz="500"/>
              <a:t>DATASETS:</a:t>
            </a:r>
          </a:p>
          <a:p>
            <a:r>
              <a:rPr lang="en-US" altLang="ko-KR" sz="500"/>
              <a:t>  TRAIN: ("TRAIN",)  #REPLACE TRAIN WITH THE REGISTERED NAME </a:t>
            </a:r>
          </a:p>
          <a:p>
            <a:r>
              <a:rPr lang="en-US" altLang="ko-KR" sz="500"/>
              <a:t>  TEST: ("TEST",)    #REPLACE TRAIN WITH THE REGISTERED NAME</a:t>
            </a:r>
          </a:p>
          <a:p>
            <a:r>
              <a:rPr lang="en-US" altLang="ko-KR" sz="500"/>
              <a:t>  PRECOMPUTED_PROPOSAL_TOPK_TEST: 1000</a:t>
            </a:r>
          </a:p>
          <a:p>
            <a:r>
              <a:rPr lang="en-US" altLang="ko-KR" sz="500"/>
              <a:t>INPUT:</a:t>
            </a:r>
          </a:p>
          <a:p>
            <a:r>
              <a:rPr lang="en-US" altLang="ko-KR" sz="500"/>
              <a:t>  MIN_SIZE_TRAIN: (440, 480, 520, 560, 580, 620)</a:t>
            </a:r>
          </a:p>
          <a:p>
            <a:endParaRPr lang="en-US" altLang="ko-KR" sz="500"/>
          </a:p>
          <a:p>
            <a:r>
              <a:rPr lang="en-US" altLang="ko-KR" sz="500"/>
              <a:t>  CROP:</a:t>
            </a:r>
          </a:p>
          <a:p>
            <a:r>
              <a:rPr lang="en-US" altLang="ko-KR" sz="500"/>
              <a:t>    ENABLED: False</a:t>
            </a:r>
          </a:p>
          <a:p>
            <a:r>
              <a:rPr lang="en-US" altLang="ko-KR" sz="500"/>
              <a:t>  FORMAT: "BGR"</a:t>
            </a:r>
          </a:p>
          <a:p>
            <a:r>
              <a:rPr lang="en-US" altLang="ko-KR" sz="500"/>
              <a:t>TEST:</a:t>
            </a:r>
          </a:p>
          <a:p>
            <a:r>
              <a:rPr lang="en-US" altLang="ko-KR" sz="500"/>
              <a:t>  DETECTIONS_PER_IMAGE: 3000 # 1000</a:t>
            </a:r>
          </a:p>
          <a:p>
            <a:r>
              <a:rPr lang="en-US" altLang="ko-KR" sz="500"/>
              <a:t>  EVAL_PERIOD: 500</a:t>
            </a:r>
          </a:p>
          <a:p>
            <a:r>
              <a:rPr lang="en-US" altLang="ko-KR" sz="500"/>
              <a:t>  PRECISE_BN:</a:t>
            </a:r>
          </a:p>
          <a:p>
            <a:r>
              <a:rPr lang="en-US" altLang="ko-KR" sz="500"/>
              <a:t>    ENABLED: False</a:t>
            </a:r>
          </a:p>
          <a:p>
            <a:r>
              <a:rPr lang="en-US" altLang="ko-KR" sz="500"/>
              <a:t>  AUG:</a:t>
            </a:r>
          </a:p>
          <a:p>
            <a:r>
              <a:rPr lang="en-US" altLang="ko-KR" sz="500"/>
              <a:t>    ENABLED: False</a:t>
            </a:r>
          </a:p>
          <a:p>
            <a:r>
              <a:rPr lang="en-US" altLang="ko-KR" sz="500"/>
              <a:t>OUTPUT_DIR: "PATH/TO/SAVE/RESULTS" # PATH TO SAVE THE OUTPUT RESULTS</a:t>
            </a:r>
          </a:p>
          <a:p>
            <a:r>
              <a:rPr lang="en-US" altLang="ko-KR" sz="500"/>
              <a:t>DATALOADER:</a:t>
            </a:r>
          </a:p>
          <a:p>
            <a:r>
              <a:rPr lang="en-US" altLang="ko-KR" sz="500"/>
              <a:t>  NUM_WORKERS: 8</a:t>
            </a:r>
          </a:p>
          <a:p>
            <a:r>
              <a:rPr lang="en-US" altLang="ko-KR" sz="500"/>
              <a:t>VERSION: 2</a:t>
            </a:r>
          </a:p>
          <a:p>
            <a:endParaRPr lang="ko-KR" altLang="en-US" sz="5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1FE437E-3928-4A19-B519-FBCD0E024B3A}"/>
              </a:ext>
            </a:extLst>
          </p:cNvPr>
          <p:cNvSpPr/>
          <p:nvPr/>
        </p:nvSpPr>
        <p:spPr>
          <a:xfrm>
            <a:off x="896398" y="5350530"/>
            <a:ext cx="407705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E22B1-B392-4360-A38B-9C2EDB251FFE}"/>
              </a:ext>
            </a:extLst>
          </p:cNvPr>
          <p:cNvSpPr txBox="1"/>
          <p:nvPr/>
        </p:nvSpPr>
        <p:spPr>
          <a:xfrm>
            <a:off x="748761" y="1216404"/>
            <a:ext cx="543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Original data</a:t>
            </a:r>
            <a:r>
              <a:rPr lang="ko-KR" altLang="en-US"/>
              <a:t>로 학습</a:t>
            </a:r>
            <a:r>
              <a:rPr lang="en-US" altLang="ko-KR"/>
              <a:t>(Backbone</a:t>
            </a:r>
            <a:r>
              <a:rPr lang="ko-KR" altLang="en-US"/>
              <a:t> </a:t>
            </a:r>
            <a:r>
              <a:rPr lang="en-US" altLang="ko-KR"/>
              <a:t>network</a:t>
            </a:r>
            <a:r>
              <a:rPr lang="ko-KR" altLang="en-US"/>
              <a:t>는 고정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04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Strategy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64D6A1-4E48-454D-BE14-27F5068717C7}"/>
              </a:ext>
            </a:extLst>
          </p:cNvPr>
          <p:cNvSpPr txBox="1"/>
          <p:nvPr/>
        </p:nvSpPr>
        <p:spPr>
          <a:xfrm>
            <a:off x="3924206" y="6315536"/>
            <a:ext cx="457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=&gt; MaskRCNN ResneSt200(+RPN)</a:t>
            </a:r>
            <a:r>
              <a:rPr lang="ko-KR" altLang="en-US"/>
              <a:t>을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389579-77DB-434B-9623-6FCF5C5C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72" y="1697736"/>
            <a:ext cx="9821646" cy="44678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4F4F4F-58A1-46C8-B3E7-90BF8A9AE8C3}"/>
              </a:ext>
            </a:extLst>
          </p:cNvPr>
          <p:cNvSpPr/>
          <p:nvPr/>
        </p:nvSpPr>
        <p:spPr>
          <a:xfrm>
            <a:off x="4064145" y="2079791"/>
            <a:ext cx="407705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F9746-CB6E-413A-B639-349B40AD5AB6}"/>
              </a:ext>
            </a:extLst>
          </p:cNvPr>
          <p:cNvSpPr txBox="1"/>
          <p:nvPr/>
        </p:nvSpPr>
        <p:spPr>
          <a:xfrm>
            <a:off x="896398" y="1195054"/>
            <a:ext cx="361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/>
              <a:t>추가 데이터로 </a:t>
            </a:r>
            <a:r>
              <a:rPr lang="en-US" altLang="ko-KR"/>
              <a:t>retrain/finetune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730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Strategy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A22C0A-3F97-4C1B-BDAC-0CBBD7A8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7" y="1380960"/>
            <a:ext cx="6382935" cy="4013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89212-AD62-4117-836C-500799F9751A}"/>
              </a:ext>
            </a:extLst>
          </p:cNvPr>
          <p:cNvSpPr txBox="1"/>
          <p:nvPr/>
        </p:nvSpPr>
        <p:spPr>
          <a:xfrm>
            <a:off x="6682980" y="1019923"/>
            <a:ext cx="526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Semi-supervised dataset(Unlabeled train data)</a:t>
            </a:r>
            <a:r>
              <a:rPr lang="ko-KR" altLang="en-US"/>
              <a:t>을</a:t>
            </a:r>
            <a:endParaRPr lang="en-US" altLang="ko-KR"/>
          </a:p>
          <a:p>
            <a:r>
              <a:rPr lang="ko-KR" altLang="en-US"/>
              <a:t>어떻게 활용할 것인가</a:t>
            </a:r>
            <a:r>
              <a:rPr lang="en-US" altLang="ko-KR"/>
              <a:t>? =&gt; </a:t>
            </a:r>
            <a:r>
              <a:rPr lang="en-US" altLang="ko-KR" b="1"/>
              <a:t>Pseudo labeling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D2865-0837-4B49-8D59-BA76F24FF8A7}"/>
              </a:ext>
            </a:extLst>
          </p:cNvPr>
          <p:cNvSpPr txBox="1"/>
          <p:nvPr/>
        </p:nvSpPr>
        <p:spPr>
          <a:xfrm>
            <a:off x="158213" y="98091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 Pseudo</a:t>
            </a:r>
            <a:r>
              <a:rPr lang="ko-KR" altLang="en-US"/>
              <a:t> </a:t>
            </a:r>
            <a:r>
              <a:rPr lang="en-US" altLang="ko-KR"/>
              <a:t>labeling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4914A3-4FFB-442D-ADD6-BC8D9DD4B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651" y="1666254"/>
            <a:ext cx="2436614" cy="3678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696F14-AA63-4432-AEBB-9D2D2C396AF6}"/>
              </a:ext>
            </a:extLst>
          </p:cNvPr>
          <p:cNvSpPr txBox="1"/>
          <p:nvPr/>
        </p:nvSpPr>
        <p:spPr>
          <a:xfrm>
            <a:off x="305850" y="5626976"/>
            <a:ext cx="114351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1st</a:t>
            </a:r>
            <a:r>
              <a:rPr lang="ko-KR" altLang="en-US" sz="1600"/>
              <a:t> </a:t>
            </a:r>
            <a:r>
              <a:rPr lang="en-US" altLang="ko-KR" sz="1600"/>
              <a:t>round:</a:t>
            </a:r>
            <a:r>
              <a:rPr lang="ko-KR" altLang="en-US" sz="1600"/>
              <a:t> </a:t>
            </a:r>
            <a:r>
              <a:rPr lang="en-US" altLang="ko-KR" sz="1600"/>
              <a:t>MaskRCNN ResNeSt200 + PointRend =&gt; Pseudo labeling =&gt; MaskRCNN ResNest200, PSwin, PointRend </a:t>
            </a:r>
            <a:r>
              <a:rPr lang="ko-KR" altLang="en-US" sz="1600"/>
              <a:t>학습</a:t>
            </a:r>
            <a:endParaRPr lang="en-US" altLang="ko-KR" sz="1600"/>
          </a:p>
          <a:p>
            <a:r>
              <a:rPr lang="en-US" altLang="ko-KR" sz="1600"/>
              <a:t>2nd round: </a:t>
            </a:r>
            <a:r>
              <a:rPr lang="ko-KR" altLang="en-US" sz="1600"/>
              <a:t>저 </a:t>
            </a:r>
            <a:r>
              <a:rPr lang="en-US" altLang="ko-KR" sz="1600"/>
              <a:t>3</a:t>
            </a:r>
            <a:r>
              <a:rPr lang="ko-KR" altLang="en-US" sz="1600"/>
              <a:t>가지 모델로 다시 </a:t>
            </a:r>
            <a:r>
              <a:rPr lang="en-US" altLang="ko-KR" sz="1600"/>
              <a:t>Pseudo labeling =&gt; MaskRCNN ResNeSt200 </a:t>
            </a:r>
            <a:r>
              <a:rPr lang="ko-KR" altLang="en-US" sz="1600"/>
              <a:t>학습</a:t>
            </a:r>
            <a:endParaRPr lang="en-US" altLang="ko-KR" sz="1600"/>
          </a:p>
          <a:p>
            <a:endParaRPr lang="en-US" altLang="ko-KR" sz="1600"/>
          </a:p>
          <a:p>
            <a:r>
              <a:rPr lang="en-US" altLang="ko-KR" sz="1600"/>
              <a:t>=&gt; </a:t>
            </a:r>
            <a:r>
              <a:rPr lang="ko-KR" altLang="en-US" sz="1600"/>
              <a:t>각 </a:t>
            </a:r>
            <a:r>
              <a:rPr lang="en-US" altLang="ko-KR" sz="1600"/>
              <a:t>round</a:t>
            </a:r>
            <a:r>
              <a:rPr lang="ko-KR" altLang="en-US" sz="1600"/>
              <a:t>의 </a:t>
            </a:r>
            <a:r>
              <a:rPr lang="en-US" altLang="ko-KR" sz="1600"/>
              <a:t>MaskRCNN ResNeSt200 model</a:t>
            </a:r>
            <a:r>
              <a:rPr lang="ko-KR" altLang="en-US" sz="1600"/>
              <a:t>을 </a:t>
            </a:r>
            <a:r>
              <a:rPr lang="en-US" altLang="ko-KR" sz="1600"/>
              <a:t>ensemble!!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65677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271121F-89C7-434F-923C-94CC06EA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353" y="3429001"/>
            <a:ext cx="3656175" cy="308439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504319" y="-12154"/>
            <a:ext cx="7235300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Competition</a:t>
            </a:r>
            <a:r>
              <a:rPr lang="ko-KR" altLang="en-US" sz="3200" b="1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description(Domain)</a:t>
            </a: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B097B-E96D-49BF-BE21-DDE2546F6051}"/>
              </a:ext>
            </a:extLst>
          </p:cNvPr>
          <p:cNvSpPr txBox="1"/>
          <p:nvPr/>
        </p:nvSpPr>
        <p:spPr>
          <a:xfrm>
            <a:off x="873116" y="2722720"/>
            <a:ext cx="11072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알츠하이머</a:t>
            </a:r>
            <a:r>
              <a:rPr lang="en-US" altLang="ko-KR"/>
              <a:t>, </a:t>
            </a:r>
            <a:r>
              <a:rPr lang="ko-KR" altLang="en-US"/>
              <a:t>루게릭병 등 신경퇴행성 운동질환의 치료법 개발을 위해 </a:t>
            </a:r>
            <a:r>
              <a:rPr lang="ko-KR" altLang="en-US" b="1"/>
              <a:t>각 신경세포를 관찰</a:t>
            </a:r>
            <a:r>
              <a:rPr lang="ko-KR" altLang="en-US"/>
              <a:t>하는</a:t>
            </a:r>
            <a:r>
              <a:rPr lang="ko-KR" altLang="en-US" b="1"/>
              <a:t> </a:t>
            </a:r>
            <a:r>
              <a:rPr lang="ko-KR" altLang="en-US"/>
              <a:t>것이 중요</a:t>
            </a:r>
            <a:endParaRPr lang="en-US" altLang="ko-KR"/>
          </a:p>
          <a:p>
            <a:r>
              <a:rPr lang="en-US" altLang="ko-KR"/>
              <a:t>=&gt; </a:t>
            </a:r>
            <a:r>
              <a:rPr lang="ko-KR" altLang="en-US"/>
              <a:t>그러나</a:t>
            </a:r>
            <a:r>
              <a:rPr lang="en-US" altLang="ko-KR"/>
              <a:t> </a:t>
            </a:r>
            <a:r>
              <a:rPr lang="ko-KR" altLang="en-US"/>
              <a:t>현미경 사진에서 각각의 세포를 직접 구분하기 어려움</a:t>
            </a:r>
            <a:r>
              <a:rPr lang="en-US" altLang="ko-KR"/>
              <a:t>, computer vision </a:t>
            </a:r>
            <a:r>
              <a:rPr lang="ko-KR" altLang="en-US"/>
              <a:t>필요</a:t>
            </a:r>
            <a:endParaRPr lang="en-US" altLang="ko-KR"/>
          </a:p>
          <a:p>
            <a:r>
              <a:rPr lang="en-US" altLang="ko-KR"/>
              <a:t>=&gt; </a:t>
            </a:r>
            <a:r>
              <a:rPr lang="ko-KR" altLang="en-US"/>
              <a:t>하지만 존재하는 </a:t>
            </a:r>
            <a:r>
              <a:rPr lang="en-US" altLang="ko-KR"/>
              <a:t>Cell instance</a:t>
            </a:r>
            <a:r>
              <a:rPr lang="ko-KR" altLang="en-US"/>
              <a:t> </a:t>
            </a:r>
            <a:r>
              <a:rPr lang="en-US" altLang="ko-KR"/>
              <a:t>segmentation(</a:t>
            </a:r>
            <a:r>
              <a:rPr lang="ko-KR" altLang="en-US"/>
              <a:t>개별 세포 구분</a:t>
            </a:r>
            <a:r>
              <a:rPr lang="en-US" altLang="ko-KR"/>
              <a:t>) </a:t>
            </a:r>
            <a:r>
              <a:rPr lang="ko-KR" altLang="en-US"/>
              <a:t>모델들은 신경세포에서 특히 낮은 성능 </a:t>
            </a:r>
          </a:p>
        </p:txBody>
      </p:sp>
      <p:pic>
        <p:nvPicPr>
          <p:cNvPr id="1028" name="Picture 4" descr="운동전문가를 위한 뉴런(neuron) 신경세포(nerve cell)의 이해">
            <a:extLst>
              <a:ext uri="{FF2B5EF4-FFF2-40B4-BE49-F238E27FC236}">
                <a16:creationId xmlns:a16="http://schemas.microsoft.com/office/drawing/2014/main" id="{AD906F29-90BA-46B9-9329-8327CEF2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683" y="3643803"/>
            <a:ext cx="3970574" cy="218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ukaryote | Definition, Structure, &amp;amp; Facts | Britannica">
            <a:extLst>
              <a:ext uri="{FF2B5EF4-FFF2-40B4-BE49-F238E27FC236}">
                <a16:creationId xmlns:a16="http://schemas.microsoft.com/office/drawing/2014/main" id="{4BEFFAC4-CF24-4F94-889B-BE5292D8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16" y="3698751"/>
            <a:ext cx="2523567" cy="219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8A2B0-EFC1-42B4-8A1F-13C73062D4B9}"/>
              </a:ext>
            </a:extLst>
          </p:cNvPr>
          <p:cNvSpPr txBox="1"/>
          <p:nvPr/>
        </p:nvSpPr>
        <p:spPr>
          <a:xfrm>
            <a:off x="1106329" y="5936604"/>
            <a:ext cx="450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일반적인 </a:t>
            </a:r>
            <a:r>
              <a:rPr lang="en-US" altLang="ko-KR"/>
              <a:t>Cell</a:t>
            </a:r>
            <a:r>
              <a:rPr lang="ko-KR" altLang="en-US"/>
              <a:t>과 매우 다르게 생겼기 때문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BC1398-B96B-4188-8A48-FDA709E92EFC}"/>
              </a:ext>
            </a:extLst>
          </p:cNvPr>
          <p:cNvSpPr txBox="1"/>
          <p:nvPr/>
        </p:nvSpPr>
        <p:spPr>
          <a:xfrm>
            <a:off x="220507" y="6419992"/>
            <a:ext cx="1205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=&gt; </a:t>
            </a:r>
            <a:r>
              <a:rPr lang="ko-KR" altLang="en-US"/>
              <a:t>위상차현미경</a:t>
            </a:r>
            <a:r>
              <a:rPr lang="en-US" altLang="ko-KR"/>
              <a:t>(Phase contrast microscopy) </a:t>
            </a:r>
            <a:r>
              <a:rPr lang="ko-KR" altLang="en-US"/>
              <a:t>사진에서 각각의 신경세포들을 구분하자</a:t>
            </a:r>
            <a:r>
              <a:rPr lang="en-US" altLang="ko-KR"/>
              <a:t>. (</a:t>
            </a:r>
            <a:r>
              <a:rPr lang="ko-KR" altLang="en-US"/>
              <a:t>즉 </a:t>
            </a:r>
            <a:r>
              <a:rPr lang="en-US" altLang="ko-KR"/>
              <a:t>Instance segmentation)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4ABBDE-CDE4-4E13-9D3E-B114EED12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16" y="1018801"/>
            <a:ext cx="6910178" cy="154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63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Strategy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0" name="Picture 2" descr="ensembling method">
            <a:extLst>
              <a:ext uri="{FF2B5EF4-FFF2-40B4-BE49-F238E27FC236}">
                <a16:creationId xmlns:a16="http://schemas.microsoft.com/office/drawing/2014/main" id="{AE2BBD10-BEE1-4223-893C-FEC81F945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1527637"/>
            <a:ext cx="111537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3B8D14-3E63-4FC9-8F7F-AC1B69E3B9DD}"/>
              </a:ext>
            </a:extLst>
          </p:cNvPr>
          <p:cNvSpPr txBox="1"/>
          <p:nvPr/>
        </p:nvSpPr>
        <p:spPr>
          <a:xfrm>
            <a:off x="305850" y="1140903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4. Ensemble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95904-7124-4C08-A842-ADCBBAC9CFE7}"/>
              </a:ext>
            </a:extLst>
          </p:cNvPr>
          <p:cNvSpPr txBox="1"/>
          <p:nvPr/>
        </p:nvSpPr>
        <p:spPr>
          <a:xfrm>
            <a:off x="2147138" y="1145491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/>
              <a:t>*Box head</a:t>
            </a:r>
          </a:p>
          <a:p>
            <a:pPr algn="ctr"/>
            <a:r>
              <a:rPr lang="en-US" altLang="ko-KR" sz="1200"/>
              <a:t>(Classification, bounding box regression)</a:t>
            </a:r>
            <a:endParaRPr lang="ko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41BD0B-E14C-4C73-B6CD-BC576C93BEB3}"/>
              </a:ext>
            </a:extLst>
          </p:cNvPr>
          <p:cNvSpPr txBox="1"/>
          <p:nvPr/>
        </p:nvSpPr>
        <p:spPr>
          <a:xfrm>
            <a:off x="6829634" y="1182676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*Mask head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299B21-E440-4895-88BE-D5FCD3BEF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7" y="4036863"/>
            <a:ext cx="6849959" cy="2419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468C4-0821-45A4-9117-F47BB143C355}"/>
              </a:ext>
            </a:extLst>
          </p:cNvPr>
          <p:cNvSpPr txBox="1"/>
          <p:nvPr/>
        </p:nvSpPr>
        <p:spPr>
          <a:xfrm>
            <a:off x="305850" y="3584739"/>
            <a:ext cx="1116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5. Filtering</a:t>
            </a:r>
            <a:r>
              <a:rPr lang="ko-KR" altLang="en-US"/>
              <a:t> </a:t>
            </a:r>
            <a:r>
              <a:rPr lang="en-US" altLang="ko-KR"/>
              <a:t>FP(False</a:t>
            </a:r>
            <a:r>
              <a:rPr lang="ko-KR" altLang="en-US"/>
              <a:t> </a:t>
            </a:r>
            <a:r>
              <a:rPr lang="en-US" altLang="ko-KR"/>
              <a:t>positive): CatBoost(ML, </a:t>
            </a:r>
            <a:r>
              <a:rPr lang="ko-KR" altLang="en-US"/>
              <a:t>분류</a:t>
            </a:r>
            <a:r>
              <a:rPr lang="en-US" altLang="ko-KR"/>
              <a:t>) model =&gt; Mask</a:t>
            </a:r>
            <a:r>
              <a:rPr lang="ko-KR" altLang="en-US"/>
              <a:t> </a:t>
            </a:r>
            <a:r>
              <a:rPr lang="en-US" altLang="ko-KR"/>
              <a:t>area</a:t>
            </a:r>
            <a:r>
              <a:rPr lang="ko-KR" altLang="en-US"/>
              <a:t>등 온갖 </a:t>
            </a:r>
            <a:r>
              <a:rPr lang="en-US" altLang="ko-KR"/>
              <a:t>feature</a:t>
            </a:r>
            <a:r>
              <a:rPr lang="ko-KR" altLang="en-US"/>
              <a:t>로 마지막 </a:t>
            </a:r>
            <a:r>
              <a:rPr lang="en-US" altLang="ko-KR"/>
              <a:t>Filtering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2788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Reference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25BF2-DB7F-4A77-87B7-0BCC3BE82B7C}"/>
              </a:ext>
            </a:extLst>
          </p:cNvPr>
          <p:cNvSpPr txBox="1"/>
          <p:nvPr/>
        </p:nvSpPr>
        <p:spPr>
          <a:xfrm>
            <a:off x="0" y="1174459"/>
            <a:ext cx="11693650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[1] Mask R-CNN </a:t>
            </a:r>
            <a:r>
              <a:rPr lang="ko-KR" altLang="en-US" sz="1600"/>
              <a:t>논문</a:t>
            </a:r>
            <a:r>
              <a:rPr lang="en-US" altLang="ko-KR" sz="1600"/>
              <a:t>: </a:t>
            </a:r>
            <a:r>
              <a:rPr lang="en-US" altLang="ko-KR" sz="1600" b="0" u="none" strike="noStrike">
                <a:effectLst/>
                <a:hlinkClick r:id="rId2"/>
              </a:rPr>
              <a:t>arXiv:1703.06870</a:t>
            </a:r>
            <a:r>
              <a:rPr lang="en-US" altLang="ko-KR" sz="1600" b="1">
                <a:effectLst/>
              </a:rPr>
              <a:t> [cs.CV]</a:t>
            </a:r>
            <a:r>
              <a:rPr lang="en-US" altLang="ko-KR" sz="1600"/>
              <a:t> </a:t>
            </a:r>
          </a:p>
          <a:p>
            <a:r>
              <a:rPr lang="en-US" altLang="ko-KR" sz="1600"/>
              <a:t>[2] Faster R-CNN </a:t>
            </a:r>
            <a:r>
              <a:rPr lang="ko-KR" altLang="en-US" sz="1600"/>
              <a:t>논문</a:t>
            </a:r>
            <a:r>
              <a:rPr lang="en-US" altLang="ko-KR" sz="1600"/>
              <a:t>: </a:t>
            </a:r>
            <a:r>
              <a:rPr lang="en-US" altLang="ko-KR" sz="1600" b="0" u="none" strike="noStrike">
                <a:effectLst/>
                <a:hlinkClick r:id="rId3"/>
              </a:rPr>
              <a:t>arXiv:1506.01497</a:t>
            </a:r>
            <a:r>
              <a:rPr lang="en-US" altLang="ko-KR" sz="1600" b="1">
                <a:effectLst/>
              </a:rPr>
              <a:t> [cs.CV]</a:t>
            </a:r>
            <a:r>
              <a:rPr lang="en-US" altLang="ko-KR" sz="1600"/>
              <a:t> </a:t>
            </a:r>
          </a:p>
          <a:p>
            <a:r>
              <a:rPr lang="en-US" altLang="ko-KR" sz="1600"/>
              <a:t>[3] FPN </a:t>
            </a:r>
            <a:r>
              <a:rPr lang="ko-KR" altLang="en-US" sz="1600"/>
              <a:t>논문</a:t>
            </a:r>
            <a:r>
              <a:rPr lang="en-US" altLang="ko-KR" sz="1600"/>
              <a:t>: </a:t>
            </a:r>
            <a:r>
              <a:rPr lang="en-US" altLang="ko-KR" sz="1600" b="0" u="none" strike="noStrike">
                <a:effectLst/>
                <a:hlinkClick r:id="rId4"/>
              </a:rPr>
              <a:t>arXiv:1612.03144</a:t>
            </a:r>
            <a:r>
              <a:rPr lang="en-US" altLang="ko-KR" sz="1600" b="1">
                <a:effectLst/>
              </a:rPr>
              <a:t> [cs.CV]</a:t>
            </a:r>
            <a:endParaRPr lang="en-US" altLang="ko-KR" sz="1600"/>
          </a:p>
          <a:p>
            <a:r>
              <a:rPr lang="en-US" altLang="ko-KR" sz="1600"/>
              <a:t>[4] Fast R-CNN </a:t>
            </a:r>
            <a:r>
              <a:rPr lang="ko-KR" altLang="en-US" sz="1600"/>
              <a:t>논문</a:t>
            </a:r>
            <a:r>
              <a:rPr lang="en-US" altLang="ko-KR" sz="1600"/>
              <a:t>: </a:t>
            </a:r>
            <a:r>
              <a:rPr lang="en-US" altLang="ko-KR" sz="1600" b="0" u="none" strike="noStrike">
                <a:effectLst/>
                <a:hlinkClick r:id="rId5"/>
              </a:rPr>
              <a:t>arXiv:1504.08083</a:t>
            </a:r>
            <a:r>
              <a:rPr lang="en-US" altLang="ko-KR" sz="1600" b="1">
                <a:effectLst/>
              </a:rPr>
              <a:t> [cs.CV]</a:t>
            </a:r>
            <a:r>
              <a:rPr lang="en-US" altLang="ko-KR" sz="1600"/>
              <a:t> </a:t>
            </a:r>
          </a:p>
          <a:p>
            <a:r>
              <a:rPr lang="en-US" altLang="ko-KR" sz="1600"/>
              <a:t>[5] </a:t>
            </a:r>
            <a:r>
              <a:rPr lang="en-US" altLang="ko-KR" sz="1600">
                <a:hlinkClick r:id="rId6"/>
              </a:rPr>
              <a:t>https://ganghee-lee.tistory.com/35</a:t>
            </a:r>
            <a:endParaRPr lang="en-US" altLang="ko-KR" sz="1600"/>
          </a:p>
          <a:p>
            <a:r>
              <a:rPr lang="en-US" altLang="ko-KR" sz="1600"/>
              <a:t>[6] </a:t>
            </a:r>
            <a:r>
              <a:rPr lang="en-US" altLang="ko-KR" sz="1600">
                <a:hlinkClick r:id="rId7"/>
              </a:rPr>
              <a:t>https://ganghee-lee.tistory.com/36</a:t>
            </a:r>
            <a:endParaRPr lang="en-US" altLang="ko-KR" sz="1600"/>
          </a:p>
          <a:p>
            <a:r>
              <a:rPr lang="en-US" altLang="ko-KR" sz="1600"/>
              <a:t>[7] </a:t>
            </a:r>
            <a:r>
              <a:rPr lang="en-US" altLang="ko-KR" sz="1600">
                <a:hlinkClick r:id="rId8"/>
              </a:rPr>
              <a:t>https://ganghee-lee.tistory.com/37</a:t>
            </a:r>
            <a:endParaRPr lang="en-US" altLang="ko-KR" sz="1600"/>
          </a:p>
          <a:p>
            <a:r>
              <a:rPr lang="en-US" altLang="ko-KR" sz="1600"/>
              <a:t>[8] </a:t>
            </a:r>
            <a:r>
              <a:rPr lang="en-US" altLang="ko-KR" sz="1600">
                <a:hlinkClick r:id="rId9"/>
              </a:rPr>
              <a:t>https://deep-learning-study.tistory.com/464</a:t>
            </a:r>
            <a:endParaRPr lang="en-US" altLang="ko-KR" sz="1600"/>
          </a:p>
          <a:p>
            <a:r>
              <a:rPr lang="en-US" altLang="ko-KR" sz="1600"/>
              <a:t>[9] </a:t>
            </a:r>
            <a:r>
              <a:rPr lang="en-US" altLang="ko-KR" sz="1600">
                <a:hlinkClick r:id="rId10"/>
              </a:rPr>
              <a:t>https://herbwood.tistory.com/10</a:t>
            </a:r>
            <a:endParaRPr lang="en-US" altLang="ko-KR" sz="1600"/>
          </a:p>
          <a:p>
            <a:r>
              <a:rPr lang="en-US" altLang="ko-KR" sz="1600"/>
              <a:t>[10] </a:t>
            </a:r>
            <a:r>
              <a:rPr lang="en-US" altLang="ko-KR" sz="1600">
                <a:hlinkClick r:id="rId11"/>
              </a:rPr>
              <a:t>https://www.telesens.co/2018/03/11/object-detection-and-classification-using-r-cnns/#Implementation_Details_Training</a:t>
            </a:r>
            <a:endParaRPr lang="en-US" altLang="ko-KR" sz="1600"/>
          </a:p>
          <a:p>
            <a:r>
              <a:rPr lang="en-US" altLang="ko-KR" sz="1600"/>
              <a:t>[11] </a:t>
            </a:r>
            <a:r>
              <a:rPr lang="en-US" altLang="ko-KR" sz="1600">
                <a:hlinkClick r:id="rId12"/>
              </a:rPr>
              <a:t>https://herbwood.tistory.com/20</a:t>
            </a:r>
            <a:endParaRPr lang="en-US" altLang="ko-KR" sz="1600"/>
          </a:p>
          <a:p>
            <a:r>
              <a:rPr lang="en-US" altLang="ko-KR" sz="1600"/>
              <a:t>[12] </a:t>
            </a:r>
            <a:r>
              <a:rPr lang="en-US" altLang="ko-KR" sz="1600">
                <a:hlinkClick r:id="rId13"/>
              </a:rPr>
              <a:t>https://fractaldle.medium.com/mask-r-cnn-unmasked-c029aa2f1296</a:t>
            </a:r>
            <a:endParaRPr lang="en-US" altLang="ko-KR" sz="1600"/>
          </a:p>
          <a:p>
            <a:r>
              <a:rPr lang="en-US" altLang="ko-KR" sz="1600"/>
              <a:t>[13] </a:t>
            </a:r>
            <a:r>
              <a:rPr lang="en-US" altLang="ko-KR" sz="1600">
                <a:hlinkClick r:id="rId14"/>
              </a:rPr>
              <a:t>https://towardsdatascience.com/understanding-region-of-interest-part-2-roi-align-and-roi-warp-f795196fc193</a:t>
            </a:r>
            <a:endParaRPr lang="en-US" altLang="ko-KR" sz="1600"/>
          </a:p>
          <a:p>
            <a:r>
              <a:rPr lang="en-US" altLang="ko-KR" sz="1600"/>
              <a:t>[14] </a:t>
            </a:r>
            <a:r>
              <a:rPr lang="en-US" altLang="ko-KR" sz="1600">
                <a:hlinkClick r:id="rId15"/>
              </a:rPr>
              <a:t>https://herbwood.tistory.com/18</a:t>
            </a:r>
            <a:endParaRPr lang="en-US" altLang="ko-KR" sz="1600"/>
          </a:p>
          <a:p>
            <a:r>
              <a:rPr lang="en-US" altLang="ko-KR" sz="1600"/>
              <a:t>[15] </a:t>
            </a:r>
            <a:r>
              <a:rPr lang="en-US" altLang="ko-KR" sz="1600">
                <a:hlinkClick r:id="rId16"/>
              </a:rPr>
              <a:t>https://powerofsummary.tistory.com/171</a:t>
            </a:r>
            <a:endParaRPr lang="en-US" altLang="ko-KR" sz="1600"/>
          </a:p>
          <a:p>
            <a:r>
              <a:rPr lang="en-US" altLang="ko-KR" sz="1600"/>
              <a:t>[16] </a:t>
            </a:r>
            <a:r>
              <a:rPr lang="en-US" altLang="ko-KR" sz="1600">
                <a:hlinkClick r:id="rId17"/>
              </a:rPr>
              <a:t>https://medium.com/@hirotoschwert/digging-into-detectron-2-part-5-6e220d762f9</a:t>
            </a:r>
            <a:endParaRPr lang="en-US" altLang="ko-KR" sz="1600"/>
          </a:p>
          <a:p>
            <a:r>
              <a:rPr lang="en-US" altLang="ko-KR" sz="1600"/>
              <a:t>[17] </a:t>
            </a:r>
            <a:r>
              <a:rPr lang="en-US" altLang="ko-KR" sz="1600">
                <a:hlinkClick r:id="rId18"/>
              </a:rPr>
              <a:t>https://www.kaggle.com/c/sartorius-cell-instance-segmentation/discussion/298002</a:t>
            </a:r>
            <a:endParaRPr lang="en-US" altLang="ko-KR" sz="1600"/>
          </a:p>
          <a:p>
            <a:r>
              <a:rPr lang="en-US" altLang="ko-KR" sz="1600"/>
              <a:t>[18] </a:t>
            </a:r>
            <a:r>
              <a:rPr lang="en-US" altLang="ko-KR" sz="1600">
                <a:hlinkClick r:id="rId19"/>
              </a:rPr>
              <a:t>https://www.kaggle.com/namgalielei/maskrcnn-v21-v16-ensemble-stage2catboost/notebook</a:t>
            </a:r>
            <a:endParaRPr lang="en-US" altLang="ko-KR" sz="1600"/>
          </a:p>
          <a:p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175734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059702" y="-12154"/>
            <a:ext cx="8124534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Competition</a:t>
            </a:r>
            <a:r>
              <a:rPr lang="ko-KR" altLang="en-US" sz="3200" b="1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description(Domain)</a:t>
            </a: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61004D-3371-45F4-A268-5A895F45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63" y="1009798"/>
            <a:ext cx="5637532" cy="5805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B0FA3E-5D40-470D-90AE-E94F6C78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813" y="1232142"/>
            <a:ext cx="4439635" cy="4717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7AF5F-294A-4E32-9FEC-06423236C8CB}"/>
              </a:ext>
            </a:extLst>
          </p:cNvPr>
          <p:cNvSpPr txBox="1"/>
          <p:nvPr/>
        </p:nvSpPr>
        <p:spPr>
          <a:xfrm>
            <a:off x="7449425" y="5891995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흔한 뇌종양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0AB1BE-8170-4306-8578-906509BE447B}"/>
              </a:ext>
            </a:extLst>
          </p:cNvPr>
          <p:cNvSpPr txBox="1"/>
          <p:nvPr/>
        </p:nvSpPr>
        <p:spPr>
          <a:xfrm>
            <a:off x="9011071" y="865543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</a:t>
            </a:r>
            <a:r>
              <a:rPr lang="ko-KR" altLang="en-US"/>
              <a:t>별아교세포</a:t>
            </a:r>
            <a:r>
              <a:rPr lang="en-US" altLang="ko-KR"/>
              <a:t>, </a:t>
            </a:r>
            <a:r>
              <a:rPr lang="ko-KR" altLang="en-US"/>
              <a:t>중추신경계 존재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21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Competition description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973BC-6134-445A-9D0B-407E82B05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824"/>
            <a:ext cx="6528541" cy="5524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5EB0FD-CA91-4975-96E8-E90931560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41" y="1215589"/>
            <a:ext cx="5468331" cy="17172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BCD5D7-5EBD-492C-9B11-E5692BA0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992" y="2932860"/>
            <a:ext cx="1800476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8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588209" y="-12154"/>
            <a:ext cx="7067520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Competition description(Data)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416C87-83CB-4BDA-A57E-B6D0FD6A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63" y="1132100"/>
            <a:ext cx="9996338" cy="56572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0CF7D89-96C3-4764-A05C-F5A5F051C3AD}"/>
              </a:ext>
            </a:extLst>
          </p:cNvPr>
          <p:cNvSpPr/>
          <p:nvPr/>
        </p:nvSpPr>
        <p:spPr>
          <a:xfrm>
            <a:off x="1106329" y="5813571"/>
            <a:ext cx="303783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8E88F2-6DCE-4596-B9E9-A8EF955A0842}"/>
              </a:ext>
            </a:extLst>
          </p:cNvPr>
          <p:cNvSpPr/>
          <p:nvPr/>
        </p:nvSpPr>
        <p:spPr>
          <a:xfrm>
            <a:off x="1106329" y="6403628"/>
            <a:ext cx="513026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978FC-3089-4532-8B40-E779987AA228}"/>
              </a:ext>
            </a:extLst>
          </p:cNvPr>
          <p:cNvSpPr txBox="1"/>
          <p:nvPr/>
        </p:nvSpPr>
        <p:spPr>
          <a:xfrm>
            <a:off x="3145872" y="2695197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(</a:t>
            </a:r>
            <a:r>
              <a:rPr lang="ko-KR" altLang="en-US" sz="1200"/>
              <a:t>같은 형질을 갖는</a:t>
            </a:r>
            <a:r>
              <a:rPr lang="en-US" altLang="ko-KR" sz="1200"/>
              <a:t>,</a:t>
            </a:r>
            <a:r>
              <a:rPr lang="ko-KR" altLang="en-US" sz="1200"/>
              <a:t> 배양된 세포</a:t>
            </a:r>
            <a:r>
              <a:rPr lang="en-US" altLang="ko-KR" sz="1200"/>
              <a:t>) </a:t>
            </a:r>
            <a:endParaRPr lang="ko-KR" alt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88BB8-1280-44A5-8379-1506E8420DCE}"/>
              </a:ext>
            </a:extLst>
          </p:cNvPr>
          <p:cNvSpPr txBox="1"/>
          <p:nvPr/>
        </p:nvSpPr>
        <p:spPr>
          <a:xfrm>
            <a:off x="8252095" y="1215079"/>
            <a:ext cx="285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(cell line: SH-SHY5Y, Astro, cort) 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05576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927672" y="-12154"/>
            <a:ext cx="6388594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Live cell data </a:t>
            </a:r>
            <a:r>
              <a:rPr lang="ko-KR" altLang="en-US" sz="3200" b="1">
                <a:solidFill>
                  <a:srgbClr val="44546A">
                    <a:lumMod val="75000"/>
                  </a:srgbClr>
                </a:solidFill>
              </a:rPr>
              <a:t>활용</a:t>
            </a: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: Pretraining</a:t>
            </a: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B01CD2-5FFD-427E-948A-FA969A45A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00" y="1185549"/>
            <a:ext cx="752580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9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44546A">
                    <a:lumMod val="75000"/>
                  </a:srgbClr>
                </a:solidFill>
              </a:rPr>
              <a:t>선정한 팀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10041A-F5DB-40E5-A348-40CE6D238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7" r="98"/>
          <a:stretch/>
        </p:blipFill>
        <p:spPr>
          <a:xfrm>
            <a:off x="1142309" y="1887523"/>
            <a:ext cx="9897604" cy="3156190"/>
          </a:xfrm>
          <a:prstGeom prst="rect">
            <a:avLst/>
          </a:prstGeom>
        </p:spPr>
      </p:pic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85A0388C-A6B7-4A68-9694-8552B7B91F70}"/>
              </a:ext>
            </a:extLst>
          </p:cNvPr>
          <p:cNvSpPr/>
          <p:nvPr/>
        </p:nvSpPr>
        <p:spPr>
          <a:xfrm>
            <a:off x="958692" y="4706224"/>
            <a:ext cx="232980" cy="25167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2C8EB-7A54-4F27-902B-1528DCF0D8B7}"/>
              </a:ext>
            </a:extLst>
          </p:cNvPr>
          <p:cNvSpPr txBox="1"/>
          <p:nvPr/>
        </p:nvSpPr>
        <p:spPr>
          <a:xfrm>
            <a:off x="1191672" y="5757297"/>
            <a:ext cx="985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Mask R-CNN ResNeSt Ensemble + CatboostClassifier</a:t>
            </a:r>
          </a:p>
          <a:p>
            <a:pPr algn="ctr"/>
            <a:r>
              <a:rPr lang="en-US" altLang="ko-KR"/>
              <a:t>https://www.kaggle.com/namgalielei/maskrcnn-v21-v16-ensemble-stage2catboost/notebook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3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870" y="-12154"/>
            <a:ext cx="9243395" cy="899247"/>
            <a:chOff x="72870" y="-12154"/>
            <a:chExt cx="9243395" cy="899247"/>
          </a:xfrm>
        </p:grpSpPr>
        <p:sp>
          <p:nvSpPr>
            <p:cNvPr id="363" name="자유형 362"/>
            <p:cNvSpPr/>
            <p:nvPr/>
          </p:nvSpPr>
          <p:spPr>
            <a:xfrm flipV="1">
              <a:off x="7053813" y="-12154"/>
              <a:ext cx="1857402" cy="649202"/>
            </a:xfrm>
            <a:custGeom>
              <a:avLst/>
              <a:gdLst>
                <a:gd name="connsiteX0" fmla="*/ 0 w 1857402"/>
                <a:gd name="connsiteY0" fmla="*/ 649202 h 649202"/>
                <a:gd name="connsiteX1" fmla="*/ 315163 w 1857402"/>
                <a:gd name="connsiteY1" fmla="*/ 649202 h 649202"/>
                <a:gd name="connsiteX2" fmla="*/ 342676 w 1857402"/>
                <a:gd name="connsiteY2" fmla="*/ 598513 h 649202"/>
                <a:gd name="connsiteX3" fmla="*/ 928701 w 1857402"/>
                <a:gd name="connsiteY3" fmla="*/ 286926 h 649202"/>
                <a:gd name="connsiteX4" fmla="*/ 1514726 w 1857402"/>
                <a:gd name="connsiteY4" fmla="*/ 598513 h 649202"/>
                <a:gd name="connsiteX5" fmla="*/ 1542239 w 1857402"/>
                <a:gd name="connsiteY5" fmla="*/ 649202 h 649202"/>
                <a:gd name="connsiteX6" fmla="*/ 1857402 w 1857402"/>
                <a:gd name="connsiteY6" fmla="*/ 649202 h 649202"/>
                <a:gd name="connsiteX7" fmla="*/ 1844263 w 1857402"/>
                <a:gd name="connsiteY7" fmla="*/ 606875 h 649202"/>
                <a:gd name="connsiteX8" fmla="*/ 928701 w 1857402"/>
                <a:gd name="connsiteY8" fmla="*/ 0 h 649202"/>
                <a:gd name="connsiteX9" fmla="*/ 13139 w 1857402"/>
                <a:gd name="connsiteY9" fmla="*/ 606875 h 64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402" h="649202">
                  <a:moveTo>
                    <a:pt x="0" y="649202"/>
                  </a:moveTo>
                  <a:lnTo>
                    <a:pt x="315163" y="649202"/>
                  </a:lnTo>
                  <a:lnTo>
                    <a:pt x="342676" y="598513"/>
                  </a:lnTo>
                  <a:cubicBezTo>
                    <a:pt x="469679" y="410524"/>
                    <a:pt x="684756" y="286926"/>
                    <a:pt x="928701" y="286926"/>
                  </a:cubicBezTo>
                  <a:cubicBezTo>
                    <a:pt x="1172646" y="286926"/>
                    <a:pt x="1387723" y="410524"/>
                    <a:pt x="1514726" y="598513"/>
                  </a:cubicBezTo>
                  <a:lnTo>
                    <a:pt x="1542239" y="649202"/>
                  </a:lnTo>
                  <a:lnTo>
                    <a:pt x="1857402" y="649202"/>
                  </a:lnTo>
                  <a:lnTo>
                    <a:pt x="1844263" y="606875"/>
                  </a:lnTo>
                  <a:cubicBezTo>
                    <a:pt x="1693419" y="250240"/>
                    <a:pt x="1340284" y="0"/>
                    <a:pt x="928701" y="0"/>
                  </a:cubicBezTo>
                  <a:cubicBezTo>
                    <a:pt x="517119" y="0"/>
                    <a:pt x="163983" y="250240"/>
                    <a:pt x="13139" y="606875"/>
                  </a:cubicBezTo>
                  <a:close/>
                </a:path>
              </a:pathLst>
            </a:custGeom>
            <a:solidFill>
              <a:srgbClr val="A4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2870" y="68676"/>
              <a:ext cx="1118802" cy="485393"/>
              <a:chOff x="72870" y="68676"/>
              <a:chExt cx="1118802" cy="485393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72870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220507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368144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515781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타원 265"/>
              <p:cNvSpPr/>
              <p:nvPr/>
            </p:nvSpPr>
            <p:spPr>
              <a:xfrm>
                <a:off x="663418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811055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958692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타원 268"/>
              <p:cNvSpPr/>
              <p:nvPr/>
            </p:nvSpPr>
            <p:spPr>
              <a:xfrm>
                <a:off x="1106329" y="686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72870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220507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368144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5781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타원 275"/>
              <p:cNvSpPr/>
              <p:nvPr/>
            </p:nvSpPr>
            <p:spPr>
              <a:xfrm>
                <a:off x="663418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811055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타원 277"/>
              <p:cNvSpPr/>
              <p:nvPr/>
            </p:nvSpPr>
            <p:spPr>
              <a:xfrm>
                <a:off x="958692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타원 278"/>
              <p:cNvSpPr/>
              <p:nvPr/>
            </p:nvSpPr>
            <p:spPr>
              <a:xfrm>
                <a:off x="1106329" y="2020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타원 281"/>
              <p:cNvSpPr/>
              <p:nvPr/>
            </p:nvSpPr>
            <p:spPr>
              <a:xfrm>
                <a:off x="72870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타원 282"/>
              <p:cNvSpPr/>
              <p:nvPr/>
            </p:nvSpPr>
            <p:spPr>
              <a:xfrm>
                <a:off x="220507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타원 283"/>
              <p:cNvSpPr/>
              <p:nvPr/>
            </p:nvSpPr>
            <p:spPr>
              <a:xfrm>
                <a:off x="368144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타원 284"/>
              <p:cNvSpPr/>
              <p:nvPr/>
            </p:nvSpPr>
            <p:spPr>
              <a:xfrm>
                <a:off x="515781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63418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811055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타원 287"/>
              <p:cNvSpPr/>
              <p:nvPr/>
            </p:nvSpPr>
            <p:spPr>
              <a:xfrm>
                <a:off x="958692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1106329" y="33537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72870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220507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타원 293"/>
              <p:cNvSpPr/>
              <p:nvPr/>
            </p:nvSpPr>
            <p:spPr>
              <a:xfrm>
                <a:off x="368144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타원 294"/>
              <p:cNvSpPr/>
              <p:nvPr/>
            </p:nvSpPr>
            <p:spPr>
              <a:xfrm>
                <a:off x="515781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타원 295"/>
              <p:cNvSpPr/>
              <p:nvPr/>
            </p:nvSpPr>
            <p:spPr>
              <a:xfrm>
                <a:off x="663418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타원 296"/>
              <p:cNvSpPr/>
              <p:nvPr/>
            </p:nvSpPr>
            <p:spPr>
              <a:xfrm>
                <a:off x="811055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958692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타원 298"/>
              <p:cNvSpPr/>
              <p:nvPr/>
            </p:nvSpPr>
            <p:spPr>
              <a:xfrm>
                <a:off x="1106329" y="468726"/>
                <a:ext cx="85343" cy="8534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9154723" y="725551"/>
              <a:ext cx="161542" cy="16154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387803" y="-12154"/>
            <a:ext cx="5468331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rgbClr val="44546A">
                    <a:lumMod val="75000"/>
                  </a:srgbClr>
                </a:solidFill>
              </a:rPr>
              <a:t>Checklist</a:t>
            </a:r>
            <a:endParaRPr lang="en-US" altLang="ko-KR" sz="32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44546A">
                    <a:lumMod val="60000"/>
                    <a:lumOff val="40000"/>
                  </a:srgbClr>
                </a:solidFill>
              </a:rPr>
              <a:t>Cell instance segmentation</a:t>
            </a:r>
            <a:endParaRPr lang="ko-KR" altLang="en-US" sz="280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83" name="자유형 382"/>
          <p:cNvSpPr/>
          <p:nvPr/>
        </p:nvSpPr>
        <p:spPr>
          <a:xfrm>
            <a:off x="0" y="5949256"/>
            <a:ext cx="1096772" cy="908744"/>
          </a:xfrm>
          <a:custGeom>
            <a:avLst/>
            <a:gdLst>
              <a:gd name="connsiteX0" fmla="*/ 0 w 1096772"/>
              <a:gd name="connsiteY0" fmla="*/ 0 h 908744"/>
              <a:gd name="connsiteX1" fmla="*/ 101790 w 1096772"/>
              <a:gd name="connsiteY1" fmla="*/ 15535 h 908744"/>
              <a:gd name="connsiteX2" fmla="*/ 1081153 w 1096772"/>
              <a:gd name="connsiteY2" fmla="*/ 859585 h 908744"/>
              <a:gd name="connsiteX3" fmla="*/ 1096772 w 1096772"/>
              <a:gd name="connsiteY3" fmla="*/ 908744 h 908744"/>
              <a:gd name="connsiteX4" fmla="*/ 969467 w 1096772"/>
              <a:gd name="connsiteY4" fmla="*/ 908744 h 908744"/>
              <a:gd name="connsiteX5" fmla="*/ 967111 w 1096772"/>
              <a:gd name="connsiteY5" fmla="*/ 901329 h 908744"/>
              <a:gd name="connsiteX6" fmla="*/ 77321 w 1096772"/>
              <a:gd name="connsiteY6" fmla="*/ 134476 h 908744"/>
              <a:gd name="connsiteX7" fmla="*/ 0 w 1096772"/>
              <a:gd name="connsiteY7" fmla="*/ 122676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6772" h="908744">
                <a:moveTo>
                  <a:pt x="0" y="0"/>
                </a:moveTo>
                <a:lnTo>
                  <a:pt x="101790" y="15535"/>
                </a:lnTo>
                <a:cubicBezTo>
                  <a:pt x="555458" y="108369"/>
                  <a:pt x="924824" y="432631"/>
                  <a:pt x="1081153" y="859585"/>
                </a:cubicBezTo>
                <a:lnTo>
                  <a:pt x="1096772" y="908744"/>
                </a:lnTo>
                <a:lnTo>
                  <a:pt x="969467" y="908744"/>
                </a:lnTo>
                <a:lnTo>
                  <a:pt x="967111" y="901329"/>
                </a:lnTo>
                <a:cubicBezTo>
                  <a:pt x="825080" y="513425"/>
                  <a:pt x="489496" y="218820"/>
                  <a:pt x="77321" y="134476"/>
                </a:cubicBezTo>
                <a:lnTo>
                  <a:pt x="0" y="122676"/>
                </a:lnTo>
                <a:close/>
              </a:path>
            </a:pathLst>
          </a:custGeom>
          <a:solidFill>
            <a:srgbClr val="E4C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074" name="Picture 2" descr="Instance Segmentation] Mask R-CNN">
            <a:extLst>
              <a:ext uri="{FF2B5EF4-FFF2-40B4-BE49-F238E27FC236}">
                <a16:creationId xmlns:a16="http://schemas.microsoft.com/office/drawing/2014/main" id="{F3C94430-B379-4833-BBCE-A9050A166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864" y="1019923"/>
            <a:ext cx="6095312" cy="165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volutional Neural Network Architecture | CNN Architecture">
            <a:extLst>
              <a:ext uri="{FF2B5EF4-FFF2-40B4-BE49-F238E27FC236}">
                <a16:creationId xmlns:a16="http://schemas.microsoft.com/office/drawing/2014/main" id="{61A7CF1F-CA80-47F8-8BBF-74944A6A8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017" y="3026115"/>
            <a:ext cx="6753138" cy="36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43332D-DE55-4343-B924-215F4DCE1AD5}"/>
              </a:ext>
            </a:extLst>
          </p:cNvPr>
          <p:cNvSpPr txBox="1"/>
          <p:nvPr/>
        </p:nvSpPr>
        <p:spPr>
          <a:xfrm>
            <a:off x="0" y="4126360"/>
            <a:ext cx="5507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CNN: </a:t>
            </a:r>
            <a:r>
              <a:rPr lang="ko-KR" altLang="en-US" sz="1200"/>
              <a:t>한 마디로</a:t>
            </a:r>
            <a:r>
              <a:rPr lang="en-US" altLang="ko-KR" sz="1200"/>
              <a:t>, input(</a:t>
            </a:r>
            <a:r>
              <a:rPr lang="ko-KR" altLang="en-US" sz="1200"/>
              <a:t>이미지 등</a:t>
            </a:r>
            <a:r>
              <a:rPr lang="en-US" altLang="ko-KR" sz="1200"/>
              <a:t>)</a:t>
            </a:r>
            <a:r>
              <a:rPr lang="ko-KR" altLang="en-US" sz="1200"/>
              <a:t>에 특정한 연산을 적용함으로써</a:t>
            </a:r>
            <a:endParaRPr lang="en-US" altLang="ko-KR" sz="1200"/>
          </a:p>
          <a:p>
            <a:r>
              <a:rPr lang="ko-KR" altLang="en-US" sz="1200"/>
              <a:t>공간정보 보존 </a:t>
            </a:r>
            <a:r>
              <a:rPr lang="en-US" altLang="ko-KR" sz="1200"/>
              <a:t>+ </a:t>
            </a:r>
            <a:r>
              <a:rPr lang="ko-KR" altLang="en-US" sz="1200"/>
              <a:t>이미지의 특징이 추출된 </a:t>
            </a:r>
            <a:r>
              <a:rPr lang="en-US" altLang="ko-KR" sz="1200"/>
              <a:t>Feature map</a:t>
            </a:r>
            <a:r>
              <a:rPr lang="ko-KR" altLang="en-US" sz="1200"/>
              <a:t>을 도출하는 알고리즘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E21A5-313B-477B-B12C-345E18539865}"/>
              </a:ext>
            </a:extLst>
          </p:cNvPr>
          <p:cNvSpPr txBox="1"/>
          <p:nvPr/>
        </p:nvSpPr>
        <p:spPr>
          <a:xfrm>
            <a:off x="1311076" y="157083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Instance segmentation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064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5315</TotalTime>
  <Words>2611</Words>
  <Application>Microsoft Office PowerPoint</Application>
  <PresentationFormat>와이드스크린</PresentationFormat>
  <Paragraphs>320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Noto Serif KR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Kim YeongMin</cp:lastModifiedBy>
  <cp:revision>77</cp:revision>
  <dcterms:created xsi:type="dcterms:W3CDTF">2019-12-02T01:51:19Z</dcterms:created>
  <dcterms:modified xsi:type="dcterms:W3CDTF">2022-01-24T09:01:58Z</dcterms:modified>
</cp:coreProperties>
</file>